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 id="268" r:id="rId14"/>
    <p:sldId id="269" r:id="rId15"/>
    <p:sldId id="270" r:id="rId16"/>
    <p:sldId id="275" r:id="rId17"/>
    <p:sldId id="271" r:id="rId18"/>
    <p:sldId id="273" r:id="rId19"/>
    <p:sldId id="276" r:id="rId20"/>
    <p:sldId id="277" r:id="rId21"/>
    <p:sldId id="278" r:id="rId22"/>
    <p:sldId id="279" r:id="rId23"/>
    <p:sldId id="280" r:id="rId24"/>
    <p:sldId id="272" r:id="rId25"/>
    <p:sldId id="274" r:id="rId26"/>
    <p:sldId id="284" r:id="rId27"/>
    <p:sldId id="281" r:id="rId28"/>
    <p:sldId id="282" r:id="rId29"/>
    <p:sldId id="283" r:id="rId30"/>
    <p:sldId id="285" r:id="rId31"/>
    <p:sldId id="286" r:id="rId32"/>
    <p:sldId id="287" r:id="rId33"/>
    <p:sldId id="288" r:id="rId34"/>
    <p:sldId id="290" r:id="rId35"/>
    <p:sldId id="291" r:id="rId36"/>
    <p:sldId id="295" r:id="rId37"/>
    <p:sldId id="292" r:id="rId38"/>
    <p:sldId id="293" r:id="rId39"/>
    <p:sldId id="294" r:id="rId40"/>
    <p:sldId id="296" r:id="rId41"/>
    <p:sldId id="310" r:id="rId42"/>
    <p:sldId id="297" r:id="rId43"/>
    <p:sldId id="298" r:id="rId44"/>
    <p:sldId id="299" r:id="rId45"/>
    <p:sldId id="300" r:id="rId46"/>
    <p:sldId id="301" r:id="rId47"/>
    <p:sldId id="302" r:id="rId48"/>
    <p:sldId id="303" r:id="rId49"/>
    <p:sldId id="304" r:id="rId50"/>
    <p:sldId id="305" r:id="rId51"/>
    <p:sldId id="307" r:id="rId52"/>
    <p:sldId id="306" r:id="rId53"/>
    <p:sldId id="308" r:id="rId54"/>
    <p:sldId id="309" r:id="rId55"/>
    <p:sldId id="311" r:id="rId56"/>
    <p:sldId id="312" r:id="rId57"/>
    <p:sldId id="313" r:id="rId58"/>
    <p:sldId id="314" r:id="rId59"/>
    <p:sldId id="316" r:id="rId60"/>
    <p:sldId id="315" r:id="rId61"/>
    <p:sldId id="317" r:id="rId62"/>
    <p:sldId id="318" r:id="rId63"/>
    <p:sldId id="319" r:id="rId64"/>
    <p:sldId id="325" r:id="rId65"/>
    <p:sldId id="320" r:id="rId66"/>
    <p:sldId id="322" r:id="rId67"/>
    <p:sldId id="323" r:id="rId68"/>
    <p:sldId id="324" r:id="rId69"/>
    <p:sldId id="326"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92" d="100"/>
          <a:sy n="92" d="100"/>
        </p:scale>
        <p:origin x="245"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352-BB3D-79E8-4188-BFB4F785C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F8651B9-1704-2269-F205-AA9CAEFE2E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9CA1F3C-2ACD-F2AA-3360-E97E2C952E6A}"/>
              </a:ext>
            </a:extLst>
          </p:cNvPr>
          <p:cNvSpPr>
            <a:spLocks noGrp="1"/>
          </p:cNvSpPr>
          <p:nvPr>
            <p:ph type="dt" sz="half" idx="10"/>
          </p:nvPr>
        </p:nvSpPr>
        <p:spPr/>
        <p:txBody>
          <a:bodyPr/>
          <a:lstStyle/>
          <a:p>
            <a:fld id="{10682E84-957F-49D8-ADA7-6EC8F150C64E}" type="datetimeFigureOut">
              <a:rPr lang="en-IN" smtClean="0"/>
              <a:t>07-08-2024</a:t>
            </a:fld>
            <a:endParaRPr lang="en-IN"/>
          </a:p>
        </p:txBody>
      </p:sp>
      <p:sp>
        <p:nvSpPr>
          <p:cNvPr id="5" name="Footer Placeholder 4">
            <a:extLst>
              <a:ext uri="{FF2B5EF4-FFF2-40B4-BE49-F238E27FC236}">
                <a16:creationId xmlns:a16="http://schemas.microsoft.com/office/drawing/2014/main" id="{6AAEC56D-404E-573F-7D0C-1E9D2CF57B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83341A-435C-5EB8-771B-F16D95C49337}"/>
              </a:ext>
            </a:extLst>
          </p:cNvPr>
          <p:cNvSpPr>
            <a:spLocks noGrp="1"/>
          </p:cNvSpPr>
          <p:nvPr>
            <p:ph type="sldNum" sz="quarter" idx="12"/>
          </p:nvPr>
        </p:nvSpPr>
        <p:spPr/>
        <p:txBody>
          <a:bodyPr/>
          <a:lstStyle/>
          <a:p>
            <a:fld id="{0677A99F-2DFD-44B7-AAB9-F49B8467C864}" type="slidenum">
              <a:rPr lang="en-IN" smtClean="0"/>
              <a:t>‹#›</a:t>
            </a:fld>
            <a:endParaRPr lang="en-IN"/>
          </a:p>
        </p:txBody>
      </p:sp>
    </p:spTree>
    <p:extLst>
      <p:ext uri="{BB962C8B-B14F-4D97-AF65-F5344CB8AC3E}">
        <p14:creationId xmlns:p14="http://schemas.microsoft.com/office/powerpoint/2010/main" val="3693797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9706D-7A34-18EB-9E49-59D3B8402BF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DD83DF3-8282-6F96-7E84-F3CF3F53B7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9F82F6-E273-A573-FE3B-18838025E868}"/>
              </a:ext>
            </a:extLst>
          </p:cNvPr>
          <p:cNvSpPr>
            <a:spLocks noGrp="1"/>
          </p:cNvSpPr>
          <p:nvPr>
            <p:ph type="dt" sz="half" idx="10"/>
          </p:nvPr>
        </p:nvSpPr>
        <p:spPr/>
        <p:txBody>
          <a:bodyPr/>
          <a:lstStyle/>
          <a:p>
            <a:fld id="{10682E84-957F-49D8-ADA7-6EC8F150C64E}" type="datetimeFigureOut">
              <a:rPr lang="en-IN" smtClean="0"/>
              <a:t>07-08-2024</a:t>
            </a:fld>
            <a:endParaRPr lang="en-IN"/>
          </a:p>
        </p:txBody>
      </p:sp>
      <p:sp>
        <p:nvSpPr>
          <p:cNvPr id="5" name="Footer Placeholder 4">
            <a:extLst>
              <a:ext uri="{FF2B5EF4-FFF2-40B4-BE49-F238E27FC236}">
                <a16:creationId xmlns:a16="http://schemas.microsoft.com/office/drawing/2014/main" id="{94D04D64-C798-6129-06C9-8237B8CB59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1F79AC-5416-3E37-1887-24F39B60A565}"/>
              </a:ext>
            </a:extLst>
          </p:cNvPr>
          <p:cNvSpPr>
            <a:spLocks noGrp="1"/>
          </p:cNvSpPr>
          <p:nvPr>
            <p:ph type="sldNum" sz="quarter" idx="12"/>
          </p:nvPr>
        </p:nvSpPr>
        <p:spPr/>
        <p:txBody>
          <a:bodyPr/>
          <a:lstStyle/>
          <a:p>
            <a:fld id="{0677A99F-2DFD-44B7-AAB9-F49B8467C864}" type="slidenum">
              <a:rPr lang="en-IN" smtClean="0"/>
              <a:t>‹#›</a:t>
            </a:fld>
            <a:endParaRPr lang="en-IN"/>
          </a:p>
        </p:txBody>
      </p:sp>
    </p:spTree>
    <p:extLst>
      <p:ext uri="{BB962C8B-B14F-4D97-AF65-F5344CB8AC3E}">
        <p14:creationId xmlns:p14="http://schemas.microsoft.com/office/powerpoint/2010/main" val="2047956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ABFE0A-4C0F-F1D8-AB26-8800B1E597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7C273A-83F9-C937-A8FB-7639A43910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F0520D-39A9-56FD-5C9D-EABD4BF75574}"/>
              </a:ext>
            </a:extLst>
          </p:cNvPr>
          <p:cNvSpPr>
            <a:spLocks noGrp="1"/>
          </p:cNvSpPr>
          <p:nvPr>
            <p:ph type="dt" sz="half" idx="10"/>
          </p:nvPr>
        </p:nvSpPr>
        <p:spPr/>
        <p:txBody>
          <a:bodyPr/>
          <a:lstStyle/>
          <a:p>
            <a:fld id="{10682E84-957F-49D8-ADA7-6EC8F150C64E}" type="datetimeFigureOut">
              <a:rPr lang="en-IN" smtClean="0"/>
              <a:t>07-08-2024</a:t>
            </a:fld>
            <a:endParaRPr lang="en-IN"/>
          </a:p>
        </p:txBody>
      </p:sp>
      <p:sp>
        <p:nvSpPr>
          <p:cNvPr id="5" name="Footer Placeholder 4">
            <a:extLst>
              <a:ext uri="{FF2B5EF4-FFF2-40B4-BE49-F238E27FC236}">
                <a16:creationId xmlns:a16="http://schemas.microsoft.com/office/drawing/2014/main" id="{E07B3AB0-70A9-17B3-34D3-6E3309750C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3D4001-2952-C352-AD38-D36EEA3137AE}"/>
              </a:ext>
            </a:extLst>
          </p:cNvPr>
          <p:cNvSpPr>
            <a:spLocks noGrp="1"/>
          </p:cNvSpPr>
          <p:nvPr>
            <p:ph type="sldNum" sz="quarter" idx="12"/>
          </p:nvPr>
        </p:nvSpPr>
        <p:spPr/>
        <p:txBody>
          <a:bodyPr/>
          <a:lstStyle/>
          <a:p>
            <a:fld id="{0677A99F-2DFD-44B7-AAB9-F49B8467C864}" type="slidenum">
              <a:rPr lang="en-IN" smtClean="0"/>
              <a:t>‹#›</a:t>
            </a:fld>
            <a:endParaRPr lang="en-IN"/>
          </a:p>
        </p:txBody>
      </p:sp>
    </p:spTree>
    <p:extLst>
      <p:ext uri="{BB962C8B-B14F-4D97-AF65-F5344CB8AC3E}">
        <p14:creationId xmlns:p14="http://schemas.microsoft.com/office/powerpoint/2010/main" val="4224631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077E-C37D-FDD2-1D1A-927F2C622C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3B832B-EC5C-EBEB-FA3F-96BD401153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D1FC5F-15EF-49AA-C6D7-9ECC89A15C07}"/>
              </a:ext>
            </a:extLst>
          </p:cNvPr>
          <p:cNvSpPr>
            <a:spLocks noGrp="1"/>
          </p:cNvSpPr>
          <p:nvPr>
            <p:ph type="dt" sz="half" idx="10"/>
          </p:nvPr>
        </p:nvSpPr>
        <p:spPr/>
        <p:txBody>
          <a:bodyPr/>
          <a:lstStyle/>
          <a:p>
            <a:fld id="{10682E84-957F-49D8-ADA7-6EC8F150C64E}" type="datetimeFigureOut">
              <a:rPr lang="en-IN" smtClean="0"/>
              <a:t>07-08-2024</a:t>
            </a:fld>
            <a:endParaRPr lang="en-IN"/>
          </a:p>
        </p:txBody>
      </p:sp>
      <p:sp>
        <p:nvSpPr>
          <p:cNvPr id="5" name="Footer Placeholder 4">
            <a:extLst>
              <a:ext uri="{FF2B5EF4-FFF2-40B4-BE49-F238E27FC236}">
                <a16:creationId xmlns:a16="http://schemas.microsoft.com/office/drawing/2014/main" id="{99710D32-983C-4D71-405C-4BA3E7A729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F4214A-4F59-2320-7B6D-8D7DEF4633B9}"/>
              </a:ext>
            </a:extLst>
          </p:cNvPr>
          <p:cNvSpPr>
            <a:spLocks noGrp="1"/>
          </p:cNvSpPr>
          <p:nvPr>
            <p:ph type="sldNum" sz="quarter" idx="12"/>
          </p:nvPr>
        </p:nvSpPr>
        <p:spPr/>
        <p:txBody>
          <a:bodyPr/>
          <a:lstStyle/>
          <a:p>
            <a:fld id="{0677A99F-2DFD-44B7-AAB9-F49B8467C864}" type="slidenum">
              <a:rPr lang="en-IN" smtClean="0"/>
              <a:t>‹#›</a:t>
            </a:fld>
            <a:endParaRPr lang="en-IN"/>
          </a:p>
        </p:txBody>
      </p:sp>
    </p:spTree>
    <p:extLst>
      <p:ext uri="{BB962C8B-B14F-4D97-AF65-F5344CB8AC3E}">
        <p14:creationId xmlns:p14="http://schemas.microsoft.com/office/powerpoint/2010/main" val="273843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57F63-FB8A-F605-4A13-7EC4CE868F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F730256-3F7C-0BE3-F80A-B7CD937930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0125EC-4D3E-EBED-1FEC-AE678E941D97}"/>
              </a:ext>
            </a:extLst>
          </p:cNvPr>
          <p:cNvSpPr>
            <a:spLocks noGrp="1"/>
          </p:cNvSpPr>
          <p:nvPr>
            <p:ph type="dt" sz="half" idx="10"/>
          </p:nvPr>
        </p:nvSpPr>
        <p:spPr/>
        <p:txBody>
          <a:bodyPr/>
          <a:lstStyle/>
          <a:p>
            <a:fld id="{10682E84-957F-49D8-ADA7-6EC8F150C64E}" type="datetimeFigureOut">
              <a:rPr lang="en-IN" smtClean="0"/>
              <a:t>07-08-2024</a:t>
            </a:fld>
            <a:endParaRPr lang="en-IN"/>
          </a:p>
        </p:txBody>
      </p:sp>
      <p:sp>
        <p:nvSpPr>
          <p:cNvPr id="5" name="Footer Placeholder 4">
            <a:extLst>
              <a:ext uri="{FF2B5EF4-FFF2-40B4-BE49-F238E27FC236}">
                <a16:creationId xmlns:a16="http://schemas.microsoft.com/office/drawing/2014/main" id="{1714662D-F77A-1543-A2E1-31F9C76FF1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9EBE65-6EB4-E221-7CA4-D0A647BA4513}"/>
              </a:ext>
            </a:extLst>
          </p:cNvPr>
          <p:cNvSpPr>
            <a:spLocks noGrp="1"/>
          </p:cNvSpPr>
          <p:nvPr>
            <p:ph type="sldNum" sz="quarter" idx="12"/>
          </p:nvPr>
        </p:nvSpPr>
        <p:spPr/>
        <p:txBody>
          <a:bodyPr/>
          <a:lstStyle/>
          <a:p>
            <a:fld id="{0677A99F-2DFD-44B7-AAB9-F49B8467C864}" type="slidenum">
              <a:rPr lang="en-IN" smtClean="0"/>
              <a:t>‹#›</a:t>
            </a:fld>
            <a:endParaRPr lang="en-IN"/>
          </a:p>
        </p:txBody>
      </p:sp>
    </p:spTree>
    <p:extLst>
      <p:ext uri="{BB962C8B-B14F-4D97-AF65-F5344CB8AC3E}">
        <p14:creationId xmlns:p14="http://schemas.microsoft.com/office/powerpoint/2010/main" val="649818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44AC-AB4B-0AAF-7C4D-DC4CDB4C3B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D3500C-7608-5717-F0E6-69AA3C5854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240B541-4118-948C-DE37-51F6A8FCFD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8DED70-74C6-B3AA-20B3-433FD4370AFC}"/>
              </a:ext>
            </a:extLst>
          </p:cNvPr>
          <p:cNvSpPr>
            <a:spLocks noGrp="1"/>
          </p:cNvSpPr>
          <p:nvPr>
            <p:ph type="dt" sz="half" idx="10"/>
          </p:nvPr>
        </p:nvSpPr>
        <p:spPr/>
        <p:txBody>
          <a:bodyPr/>
          <a:lstStyle/>
          <a:p>
            <a:fld id="{10682E84-957F-49D8-ADA7-6EC8F150C64E}" type="datetimeFigureOut">
              <a:rPr lang="en-IN" smtClean="0"/>
              <a:t>07-08-2024</a:t>
            </a:fld>
            <a:endParaRPr lang="en-IN"/>
          </a:p>
        </p:txBody>
      </p:sp>
      <p:sp>
        <p:nvSpPr>
          <p:cNvPr id="6" name="Footer Placeholder 5">
            <a:extLst>
              <a:ext uri="{FF2B5EF4-FFF2-40B4-BE49-F238E27FC236}">
                <a16:creationId xmlns:a16="http://schemas.microsoft.com/office/drawing/2014/main" id="{062F4FFF-E258-541D-BB49-4218054E75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15049C-7C96-837E-7FFE-D39CF66EF1F3}"/>
              </a:ext>
            </a:extLst>
          </p:cNvPr>
          <p:cNvSpPr>
            <a:spLocks noGrp="1"/>
          </p:cNvSpPr>
          <p:nvPr>
            <p:ph type="sldNum" sz="quarter" idx="12"/>
          </p:nvPr>
        </p:nvSpPr>
        <p:spPr/>
        <p:txBody>
          <a:bodyPr/>
          <a:lstStyle/>
          <a:p>
            <a:fld id="{0677A99F-2DFD-44B7-AAB9-F49B8467C864}" type="slidenum">
              <a:rPr lang="en-IN" smtClean="0"/>
              <a:t>‹#›</a:t>
            </a:fld>
            <a:endParaRPr lang="en-IN"/>
          </a:p>
        </p:txBody>
      </p:sp>
    </p:spTree>
    <p:extLst>
      <p:ext uri="{BB962C8B-B14F-4D97-AF65-F5344CB8AC3E}">
        <p14:creationId xmlns:p14="http://schemas.microsoft.com/office/powerpoint/2010/main" val="2816152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6E6F4-ACC1-5646-8E5A-066D9A364E4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A76534-7A45-5740-6139-1CD16BD417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4F391F-5AB1-04BD-6074-E839154F07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C79BF3A-EEED-A904-ED87-0FCD3BE341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118972-6022-2EE2-3880-C1445033FE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13DF6BC-1792-C9BA-1F7D-22D774D32CBA}"/>
              </a:ext>
            </a:extLst>
          </p:cNvPr>
          <p:cNvSpPr>
            <a:spLocks noGrp="1"/>
          </p:cNvSpPr>
          <p:nvPr>
            <p:ph type="dt" sz="half" idx="10"/>
          </p:nvPr>
        </p:nvSpPr>
        <p:spPr/>
        <p:txBody>
          <a:bodyPr/>
          <a:lstStyle/>
          <a:p>
            <a:fld id="{10682E84-957F-49D8-ADA7-6EC8F150C64E}" type="datetimeFigureOut">
              <a:rPr lang="en-IN" smtClean="0"/>
              <a:t>07-08-2024</a:t>
            </a:fld>
            <a:endParaRPr lang="en-IN"/>
          </a:p>
        </p:txBody>
      </p:sp>
      <p:sp>
        <p:nvSpPr>
          <p:cNvPr id="8" name="Footer Placeholder 7">
            <a:extLst>
              <a:ext uri="{FF2B5EF4-FFF2-40B4-BE49-F238E27FC236}">
                <a16:creationId xmlns:a16="http://schemas.microsoft.com/office/drawing/2014/main" id="{16077670-FA43-A2EE-7E55-D3EEE369C3E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1393818-2419-209C-4564-F5B1BE88934D}"/>
              </a:ext>
            </a:extLst>
          </p:cNvPr>
          <p:cNvSpPr>
            <a:spLocks noGrp="1"/>
          </p:cNvSpPr>
          <p:nvPr>
            <p:ph type="sldNum" sz="quarter" idx="12"/>
          </p:nvPr>
        </p:nvSpPr>
        <p:spPr/>
        <p:txBody>
          <a:bodyPr/>
          <a:lstStyle/>
          <a:p>
            <a:fld id="{0677A99F-2DFD-44B7-AAB9-F49B8467C864}" type="slidenum">
              <a:rPr lang="en-IN" smtClean="0"/>
              <a:t>‹#›</a:t>
            </a:fld>
            <a:endParaRPr lang="en-IN"/>
          </a:p>
        </p:txBody>
      </p:sp>
    </p:spTree>
    <p:extLst>
      <p:ext uri="{BB962C8B-B14F-4D97-AF65-F5344CB8AC3E}">
        <p14:creationId xmlns:p14="http://schemas.microsoft.com/office/powerpoint/2010/main" val="4114256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ABF69-9527-77C5-AF2F-01CBA283F84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AF2B587-6138-BEAF-07E7-A2A460BC067A}"/>
              </a:ext>
            </a:extLst>
          </p:cNvPr>
          <p:cNvSpPr>
            <a:spLocks noGrp="1"/>
          </p:cNvSpPr>
          <p:nvPr>
            <p:ph type="dt" sz="half" idx="10"/>
          </p:nvPr>
        </p:nvSpPr>
        <p:spPr/>
        <p:txBody>
          <a:bodyPr/>
          <a:lstStyle/>
          <a:p>
            <a:fld id="{10682E84-957F-49D8-ADA7-6EC8F150C64E}" type="datetimeFigureOut">
              <a:rPr lang="en-IN" smtClean="0"/>
              <a:t>07-08-2024</a:t>
            </a:fld>
            <a:endParaRPr lang="en-IN"/>
          </a:p>
        </p:txBody>
      </p:sp>
      <p:sp>
        <p:nvSpPr>
          <p:cNvPr id="4" name="Footer Placeholder 3">
            <a:extLst>
              <a:ext uri="{FF2B5EF4-FFF2-40B4-BE49-F238E27FC236}">
                <a16:creationId xmlns:a16="http://schemas.microsoft.com/office/drawing/2014/main" id="{108744B8-62AD-8E35-A4F8-CE12BD68085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719186B-8257-0D7E-A04E-F7D4DC09DFCC}"/>
              </a:ext>
            </a:extLst>
          </p:cNvPr>
          <p:cNvSpPr>
            <a:spLocks noGrp="1"/>
          </p:cNvSpPr>
          <p:nvPr>
            <p:ph type="sldNum" sz="quarter" idx="12"/>
          </p:nvPr>
        </p:nvSpPr>
        <p:spPr/>
        <p:txBody>
          <a:bodyPr/>
          <a:lstStyle/>
          <a:p>
            <a:fld id="{0677A99F-2DFD-44B7-AAB9-F49B8467C864}" type="slidenum">
              <a:rPr lang="en-IN" smtClean="0"/>
              <a:t>‹#›</a:t>
            </a:fld>
            <a:endParaRPr lang="en-IN"/>
          </a:p>
        </p:txBody>
      </p:sp>
    </p:spTree>
    <p:extLst>
      <p:ext uri="{BB962C8B-B14F-4D97-AF65-F5344CB8AC3E}">
        <p14:creationId xmlns:p14="http://schemas.microsoft.com/office/powerpoint/2010/main" val="909896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559A10-5BE1-316A-AA66-E2EFF7E6E9D1}"/>
              </a:ext>
            </a:extLst>
          </p:cNvPr>
          <p:cNvSpPr>
            <a:spLocks noGrp="1"/>
          </p:cNvSpPr>
          <p:nvPr>
            <p:ph type="dt" sz="half" idx="10"/>
          </p:nvPr>
        </p:nvSpPr>
        <p:spPr/>
        <p:txBody>
          <a:bodyPr/>
          <a:lstStyle/>
          <a:p>
            <a:fld id="{10682E84-957F-49D8-ADA7-6EC8F150C64E}" type="datetimeFigureOut">
              <a:rPr lang="en-IN" smtClean="0"/>
              <a:t>07-08-2024</a:t>
            </a:fld>
            <a:endParaRPr lang="en-IN"/>
          </a:p>
        </p:txBody>
      </p:sp>
      <p:sp>
        <p:nvSpPr>
          <p:cNvPr id="3" name="Footer Placeholder 2">
            <a:extLst>
              <a:ext uri="{FF2B5EF4-FFF2-40B4-BE49-F238E27FC236}">
                <a16:creationId xmlns:a16="http://schemas.microsoft.com/office/drawing/2014/main" id="{2472FEF7-BFA6-303F-FC9C-C81B575E632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A252D91-26D2-6E97-0B39-0E1B6351C4AE}"/>
              </a:ext>
            </a:extLst>
          </p:cNvPr>
          <p:cNvSpPr>
            <a:spLocks noGrp="1"/>
          </p:cNvSpPr>
          <p:nvPr>
            <p:ph type="sldNum" sz="quarter" idx="12"/>
          </p:nvPr>
        </p:nvSpPr>
        <p:spPr/>
        <p:txBody>
          <a:bodyPr/>
          <a:lstStyle/>
          <a:p>
            <a:fld id="{0677A99F-2DFD-44B7-AAB9-F49B8467C864}" type="slidenum">
              <a:rPr lang="en-IN" smtClean="0"/>
              <a:t>‹#›</a:t>
            </a:fld>
            <a:endParaRPr lang="en-IN"/>
          </a:p>
        </p:txBody>
      </p:sp>
    </p:spTree>
    <p:extLst>
      <p:ext uri="{BB962C8B-B14F-4D97-AF65-F5344CB8AC3E}">
        <p14:creationId xmlns:p14="http://schemas.microsoft.com/office/powerpoint/2010/main" val="1524725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0EE6-FEF5-CD07-DC7F-C522EEFAD7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4E883E2-F5FD-F889-D9C5-2028888C37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5A19238-E5E8-E30F-347A-FBE60010C0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BEC4BE-7718-2916-66DF-74CADF791307}"/>
              </a:ext>
            </a:extLst>
          </p:cNvPr>
          <p:cNvSpPr>
            <a:spLocks noGrp="1"/>
          </p:cNvSpPr>
          <p:nvPr>
            <p:ph type="dt" sz="half" idx="10"/>
          </p:nvPr>
        </p:nvSpPr>
        <p:spPr/>
        <p:txBody>
          <a:bodyPr/>
          <a:lstStyle/>
          <a:p>
            <a:fld id="{10682E84-957F-49D8-ADA7-6EC8F150C64E}" type="datetimeFigureOut">
              <a:rPr lang="en-IN" smtClean="0"/>
              <a:t>07-08-2024</a:t>
            </a:fld>
            <a:endParaRPr lang="en-IN"/>
          </a:p>
        </p:txBody>
      </p:sp>
      <p:sp>
        <p:nvSpPr>
          <p:cNvPr id="6" name="Footer Placeholder 5">
            <a:extLst>
              <a:ext uri="{FF2B5EF4-FFF2-40B4-BE49-F238E27FC236}">
                <a16:creationId xmlns:a16="http://schemas.microsoft.com/office/drawing/2014/main" id="{D3DA9C08-498C-32B2-256D-E007AB4CBD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083AAF-2FB2-4FC9-F08A-12BA14E0337E}"/>
              </a:ext>
            </a:extLst>
          </p:cNvPr>
          <p:cNvSpPr>
            <a:spLocks noGrp="1"/>
          </p:cNvSpPr>
          <p:nvPr>
            <p:ph type="sldNum" sz="quarter" idx="12"/>
          </p:nvPr>
        </p:nvSpPr>
        <p:spPr/>
        <p:txBody>
          <a:bodyPr/>
          <a:lstStyle/>
          <a:p>
            <a:fld id="{0677A99F-2DFD-44B7-AAB9-F49B8467C864}" type="slidenum">
              <a:rPr lang="en-IN" smtClean="0"/>
              <a:t>‹#›</a:t>
            </a:fld>
            <a:endParaRPr lang="en-IN"/>
          </a:p>
        </p:txBody>
      </p:sp>
    </p:spTree>
    <p:extLst>
      <p:ext uri="{BB962C8B-B14F-4D97-AF65-F5344CB8AC3E}">
        <p14:creationId xmlns:p14="http://schemas.microsoft.com/office/powerpoint/2010/main" val="1309024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9738-92FE-64A0-63BE-5F26C8100C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1F01B79-3601-DA4B-0FD4-97E69FA7C4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AD6A4A-87E3-21D2-B012-0679B96D2B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DBB17-D63E-B4A2-F6A5-4E57C7755EB1}"/>
              </a:ext>
            </a:extLst>
          </p:cNvPr>
          <p:cNvSpPr>
            <a:spLocks noGrp="1"/>
          </p:cNvSpPr>
          <p:nvPr>
            <p:ph type="dt" sz="half" idx="10"/>
          </p:nvPr>
        </p:nvSpPr>
        <p:spPr/>
        <p:txBody>
          <a:bodyPr/>
          <a:lstStyle/>
          <a:p>
            <a:fld id="{10682E84-957F-49D8-ADA7-6EC8F150C64E}" type="datetimeFigureOut">
              <a:rPr lang="en-IN" smtClean="0"/>
              <a:t>07-08-2024</a:t>
            </a:fld>
            <a:endParaRPr lang="en-IN"/>
          </a:p>
        </p:txBody>
      </p:sp>
      <p:sp>
        <p:nvSpPr>
          <p:cNvPr id="6" name="Footer Placeholder 5">
            <a:extLst>
              <a:ext uri="{FF2B5EF4-FFF2-40B4-BE49-F238E27FC236}">
                <a16:creationId xmlns:a16="http://schemas.microsoft.com/office/drawing/2014/main" id="{541B8332-75E0-5F15-1D14-A20B045F92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FADD78-4016-14AE-B072-BB0E472EB853}"/>
              </a:ext>
            </a:extLst>
          </p:cNvPr>
          <p:cNvSpPr>
            <a:spLocks noGrp="1"/>
          </p:cNvSpPr>
          <p:nvPr>
            <p:ph type="sldNum" sz="quarter" idx="12"/>
          </p:nvPr>
        </p:nvSpPr>
        <p:spPr/>
        <p:txBody>
          <a:bodyPr/>
          <a:lstStyle/>
          <a:p>
            <a:fld id="{0677A99F-2DFD-44B7-AAB9-F49B8467C864}" type="slidenum">
              <a:rPr lang="en-IN" smtClean="0"/>
              <a:t>‹#›</a:t>
            </a:fld>
            <a:endParaRPr lang="en-IN"/>
          </a:p>
        </p:txBody>
      </p:sp>
    </p:spTree>
    <p:extLst>
      <p:ext uri="{BB962C8B-B14F-4D97-AF65-F5344CB8AC3E}">
        <p14:creationId xmlns:p14="http://schemas.microsoft.com/office/powerpoint/2010/main" val="296468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B815B6-AC95-B42A-AA10-11FCD91C35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A3AE6E-7706-E319-94DF-A3DC99A68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DAD729-49FC-E864-DA86-74C82A348B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682E84-957F-49D8-ADA7-6EC8F150C64E}" type="datetimeFigureOut">
              <a:rPr lang="en-IN" smtClean="0"/>
              <a:t>07-08-2024</a:t>
            </a:fld>
            <a:endParaRPr lang="en-IN"/>
          </a:p>
        </p:txBody>
      </p:sp>
      <p:sp>
        <p:nvSpPr>
          <p:cNvPr id="5" name="Footer Placeholder 4">
            <a:extLst>
              <a:ext uri="{FF2B5EF4-FFF2-40B4-BE49-F238E27FC236}">
                <a16:creationId xmlns:a16="http://schemas.microsoft.com/office/drawing/2014/main" id="{4A43F127-89AF-75D9-31B3-9F9E238B61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083EEE2-4B0E-8B10-02C7-FE8EF78E13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77A99F-2DFD-44B7-AAB9-F49B8467C864}" type="slidenum">
              <a:rPr lang="en-IN" smtClean="0"/>
              <a:t>‹#›</a:t>
            </a:fld>
            <a:endParaRPr lang="en-IN"/>
          </a:p>
        </p:txBody>
      </p:sp>
    </p:spTree>
    <p:extLst>
      <p:ext uri="{BB962C8B-B14F-4D97-AF65-F5344CB8AC3E}">
        <p14:creationId xmlns:p14="http://schemas.microsoft.com/office/powerpoint/2010/main" val="870437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18CAF-7ECE-DF01-0918-9FE7C989F25C}"/>
              </a:ext>
            </a:extLst>
          </p:cNvPr>
          <p:cNvSpPr>
            <a:spLocks noGrp="1"/>
          </p:cNvSpPr>
          <p:nvPr>
            <p:ph type="ctrTitle"/>
          </p:nvPr>
        </p:nvSpPr>
        <p:spPr/>
        <p:txBody>
          <a:bodyPr/>
          <a:lstStyle/>
          <a:p>
            <a:r>
              <a:rPr lang="en-US" dirty="0"/>
              <a:t>DATA -PREPROCESSING</a:t>
            </a:r>
            <a:endParaRPr lang="en-IN" dirty="0"/>
          </a:p>
        </p:txBody>
      </p:sp>
      <p:sp>
        <p:nvSpPr>
          <p:cNvPr id="3" name="Subtitle 2">
            <a:extLst>
              <a:ext uri="{FF2B5EF4-FFF2-40B4-BE49-F238E27FC236}">
                <a16:creationId xmlns:a16="http://schemas.microsoft.com/office/drawing/2014/main" id="{09348327-AA69-FDBC-0662-2BB539FF9B51}"/>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348084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1D52C7-59EC-3EAF-ACA4-8EC47BA180B1}"/>
              </a:ext>
            </a:extLst>
          </p:cNvPr>
          <p:cNvSpPr>
            <a:spLocks noGrp="1"/>
          </p:cNvSpPr>
          <p:nvPr>
            <p:ph idx="1"/>
          </p:nvPr>
        </p:nvSpPr>
        <p:spPr>
          <a:xfrm>
            <a:off x="448887" y="249382"/>
            <a:ext cx="11479877" cy="6350923"/>
          </a:xfrm>
        </p:spPr>
        <p:txBody>
          <a:bodyPr/>
          <a:lstStyle/>
          <a:p>
            <a:pPr marL="0" indent="0">
              <a:buNone/>
            </a:pPr>
            <a:r>
              <a:rPr lang="en-US" b="1" i="0" dirty="0">
                <a:solidFill>
                  <a:srgbClr val="01348D"/>
                </a:solidFill>
                <a:effectLst/>
                <a:highlight>
                  <a:srgbClr val="FFFFFF"/>
                </a:highlight>
                <a:latin typeface="Open Sans" panose="020B0606030504020204" pitchFamily="34" charset="0"/>
              </a:rPr>
              <a:t>Accelerate the Learning Process and Model Reliability</a:t>
            </a:r>
          </a:p>
          <a:p>
            <a:pPr marL="0" indent="0">
              <a:buNone/>
            </a:pPr>
            <a:endParaRPr lang="en-US" b="1" i="0" dirty="0">
              <a:solidFill>
                <a:srgbClr val="01348D"/>
              </a:solidFill>
              <a:effectLst/>
              <a:highlight>
                <a:srgbClr val="FFFFFF"/>
              </a:highlight>
              <a:latin typeface="Open Sans" panose="020B0606030504020204" pitchFamily="34" charset="0"/>
            </a:endParaRPr>
          </a:p>
          <a:p>
            <a:pPr algn="l"/>
            <a:r>
              <a:rPr lang="en-US" b="0" i="0" dirty="0">
                <a:effectLst/>
                <a:highlight>
                  <a:srgbClr val="FFFFFF"/>
                </a:highlight>
                <a:ea typeface="Open Sans" panose="020B0606030504020204" pitchFamily="34" charset="0"/>
                <a:cs typeface="Open Sans" panose="020B0606030504020204" pitchFamily="34" charset="0"/>
              </a:rPr>
              <a:t>The efficiency of the training process also benefits immensely from preprocessing. </a:t>
            </a:r>
          </a:p>
          <a:p>
            <a:pPr algn="l"/>
            <a:r>
              <a:rPr lang="en-US" b="0" i="0" dirty="0">
                <a:effectLst/>
                <a:highlight>
                  <a:srgbClr val="FFFFFF"/>
                </a:highlight>
                <a:ea typeface="Open Sans" panose="020B0606030504020204" pitchFamily="34" charset="0"/>
                <a:cs typeface="Open Sans" panose="020B0606030504020204" pitchFamily="34" charset="0"/>
              </a:rPr>
              <a:t>Algorithms can more swiftly identify patterns in clean data, thus reducing the time, effort, and energy spent training the algorithm. All these are vital considerations in big data environments.</a:t>
            </a:r>
          </a:p>
          <a:p>
            <a:pPr algn="l"/>
            <a:r>
              <a:rPr lang="en-US" b="0" i="0" dirty="0">
                <a:effectLst/>
                <a:highlight>
                  <a:srgbClr val="FFFFFF"/>
                </a:highlight>
                <a:ea typeface="Open Sans" panose="020B0606030504020204" pitchFamily="34" charset="0"/>
                <a:cs typeface="Open Sans" panose="020B0606030504020204" pitchFamily="34" charset="0"/>
              </a:rPr>
              <a:t>Furthermore, the reliability of insights gleaned from AI and machine learning hinges on the precision of preprocessing. </a:t>
            </a:r>
          </a:p>
          <a:p>
            <a:pPr algn="l"/>
            <a:r>
              <a:rPr lang="en-US" b="0" i="0" dirty="0">
                <a:effectLst/>
                <a:highlight>
                  <a:srgbClr val="FFFFFF"/>
                </a:highlight>
                <a:ea typeface="Open Sans" panose="020B0606030504020204" pitchFamily="34" charset="0"/>
                <a:cs typeface="Open Sans" panose="020B0606030504020204" pitchFamily="34" charset="0"/>
              </a:rPr>
              <a:t>It ensures the data input into models is trustworthy, enabling dependable and actionable predictions.</a:t>
            </a:r>
          </a:p>
          <a:p>
            <a:pPr marL="0" indent="0">
              <a:buNone/>
            </a:pPr>
            <a:endParaRPr lang="en-IN" dirty="0"/>
          </a:p>
        </p:txBody>
      </p:sp>
    </p:spTree>
    <p:extLst>
      <p:ext uri="{BB962C8B-B14F-4D97-AF65-F5344CB8AC3E}">
        <p14:creationId xmlns:p14="http://schemas.microsoft.com/office/powerpoint/2010/main" val="4025194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B11F-3CAE-C8FF-B7E9-3EA418525AF6}"/>
              </a:ext>
            </a:extLst>
          </p:cNvPr>
          <p:cNvSpPr>
            <a:spLocks noGrp="1"/>
          </p:cNvSpPr>
          <p:nvPr>
            <p:ph type="title"/>
          </p:nvPr>
        </p:nvSpPr>
        <p:spPr>
          <a:xfrm>
            <a:off x="838200" y="365125"/>
            <a:ext cx="11065624" cy="1325563"/>
          </a:xfrm>
        </p:spPr>
        <p:txBody>
          <a:bodyPr/>
          <a:lstStyle/>
          <a:p>
            <a:r>
              <a:rPr lang="en-IN" b="0" i="0" dirty="0">
                <a:solidFill>
                  <a:srgbClr val="01348D"/>
                </a:solidFill>
                <a:effectLst/>
                <a:highlight>
                  <a:srgbClr val="FFFFFF"/>
                </a:highlight>
                <a:latin typeface="Open Sans" panose="020B0606030504020204" pitchFamily="34" charset="0"/>
              </a:rPr>
              <a:t>Data Preprocessing Techniques</a:t>
            </a:r>
            <a:endParaRPr lang="en-IN" dirty="0"/>
          </a:p>
        </p:txBody>
      </p:sp>
      <p:sp>
        <p:nvSpPr>
          <p:cNvPr id="3" name="Content Placeholder 2">
            <a:extLst>
              <a:ext uri="{FF2B5EF4-FFF2-40B4-BE49-F238E27FC236}">
                <a16:creationId xmlns:a16="http://schemas.microsoft.com/office/drawing/2014/main" id="{90352807-F812-4F03-3FA4-C35F5E531FC1}"/>
              </a:ext>
            </a:extLst>
          </p:cNvPr>
          <p:cNvSpPr>
            <a:spLocks noGrp="1"/>
          </p:cNvSpPr>
          <p:nvPr>
            <p:ph idx="1"/>
          </p:nvPr>
        </p:nvSpPr>
        <p:spPr>
          <a:xfrm>
            <a:off x="515389" y="2086495"/>
            <a:ext cx="11388436" cy="4663440"/>
          </a:xfrm>
        </p:spPr>
        <p:txBody>
          <a:bodyPr/>
          <a:lstStyle/>
          <a:p>
            <a:r>
              <a:rPr lang="en-US" b="0" i="0" dirty="0">
                <a:effectLst/>
                <a:highlight>
                  <a:srgbClr val="FFFFFF"/>
                </a:highlight>
              </a:rPr>
              <a:t>Data preprocessing techniques help you fine-tune data for machine learning models or statistical analysis.</a:t>
            </a:r>
          </a:p>
          <a:p>
            <a:r>
              <a:rPr lang="en-US" b="0" i="0" dirty="0">
                <a:effectLst/>
                <a:highlight>
                  <a:srgbClr val="FFFFFF"/>
                </a:highlight>
              </a:rPr>
              <a:t> Here’s how these techniques help preprocess data:</a:t>
            </a:r>
            <a:endParaRPr lang="en-IN" dirty="0"/>
          </a:p>
        </p:txBody>
      </p:sp>
    </p:spTree>
    <p:extLst>
      <p:ext uri="{BB962C8B-B14F-4D97-AF65-F5344CB8AC3E}">
        <p14:creationId xmlns:p14="http://schemas.microsoft.com/office/powerpoint/2010/main" val="3235886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17AA4B-54A5-2D6F-6A81-D33E5E26A7DB}"/>
              </a:ext>
            </a:extLst>
          </p:cNvPr>
          <p:cNvSpPr>
            <a:spLocks noGrp="1"/>
          </p:cNvSpPr>
          <p:nvPr>
            <p:ph idx="1"/>
          </p:nvPr>
        </p:nvSpPr>
        <p:spPr>
          <a:xfrm>
            <a:off x="207819" y="299258"/>
            <a:ext cx="11145982" cy="5877705"/>
          </a:xfrm>
        </p:spPr>
        <p:txBody>
          <a:bodyPr>
            <a:normAutofit fontScale="77500" lnSpcReduction="20000"/>
          </a:bodyPr>
          <a:lstStyle/>
          <a:p>
            <a:pPr algn="just"/>
            <a:r>
              <a:rPr lang="en-US" b="1" i="0" dirty="0">
                <a:solidFill>
                  <a:srgbClr val="01348D"/>
                </a:solidFill>
                <a:effectLst/>
                <a:highlight>
                  <a:srgbClr val="FFFFFF"/>
                </a:highlight>
              </a:rPr>
              <a:t>Data Imputation</a:t>
            </a:r>
          </a:p>
          <a:p>
            <a:pPr algn="just"/>
            <a:r>
              <a:rPr lang="en-US" b="0" i="0" dirty="0">
                <a:solidFill>
                  <a:srgbClr val="535353"/>
                </a:solidFill>
                <a:effectLst/>
                <a:highlight>
                  <a:srgbClr val="FFFFFF"/>
                </a:highlight>
              </a:rPr>
              <a:t>Missing data can skew analysis and lead to inaccurate models. Strategies for handling missing values include imputation (filling in missing values with statistical measures like mean or median) or using algorithms that can handle missing data, such as random forests.</a:t>
            </a:r>
          </a:p>
          <a:p>
            <a:pPr algn="just"/>
            <a:r>
              <a:rPr lang="en-US" b="1" i="0" dirty="0">
                <a:solidFill>
                  <a:srgbClr val="01348D"/>
                </a:solidFill>
                <a:effectLst/>
                <a:highlight>
                  <a:srgbClr val="FFFFFF"/>
                </a:highlight>
              </a:rPr>
              <a:t>Reduce Noisy Data</a:t>
            </a:r>
          </a:p>
          <a:p>
            <a:pPr algn="just"/>
            <a:r>
              <a:rPr lang="en-US" b="0" i="0" dirty="0">
                <a:solidFill>
                  <a:srgbClr val="535353"/>
                </a:solidFill>
                <a:effectLst/>
                <a:highlight>
                  <a:srgbClr val="FFFFFF"/>
                </a:highlight>
              </a:rPr>
              <a:t>Noisy data can obscure meaningful patterns. Techniques like smoothing (using rolling averages) and filtering (applying algorithms to remove noise) help clarify the signal in data. For instance, a moving average can smooth out short-term fluctuations and highlight longer-term trends.</a:t>
            </a:r>
          </a:p>
          <a:p>
            <a:pPr algn="just"/>
            <a:r>
              <a:rPr lang="en-US" b="1" i="0" dirty="0">
                <a:solidFill>
                  <a:srgbClr val="01348D"/>
                </a:solidFill>
                <a:effectLst/>
                <a:highlight>
                  <a:srgbClr val="FFFFFF"/>
                </a:highlight>
              </a:rPr>
              <a:t>Identify and Remove Duplicates</a:t>
            </a:r>
          </a:p>
          <a:p>
            <a:pPr algn="just"/>
            <a:r>
              <a:rPr lang="en-US" b="0" i="0" dirty="0">
                <a:solidFill>
                  <a:srgbClr val="535353"/>
                </a:solidFill>
                <a:effectLst/>
                <a:highlight>
                  <a:srgbClr val="FFFFFF"/>
                </a:highlight>
              </a:rPr>
              <a:t>Duplicate data can distort analysis, leading to biased results. Detection can be as simple as searching for identical records or as complex as identifying near-duplicates using fuzzy matching. Removal ensures each data point is unique, maintaining the integrity of your dataset.</a:t>
            </a:r>
          </a:p>
          <a:p>
            <a:pPr algn="just"/>
            <a:r>
              <a:rPr lang="en-US" b="1" i="0" dirty="0">
                <a:solidFill>
                  <a:srgbClr val="01348D"/>
                </a:solidFill>
                <a:effectLst/>
                <a:highlight>
                  <a:srgbClr val="FFFFFF"/>
                </a:highlight>
              </a:rPr>
              <a:t>Feature Engineering</a:t>
            </a:r>
          </a:p>
          <a:p>
            <a:pPr algn="just"/>
            <a:r>
              <a:rPr lang="en-US" b="0" i="0" dirty="0">
                <a:solidFill>
                  <a:srgbClr val="535353"/>
                </a:solidFill>
                <a:effectLst/>
                <a:highlight>
                  <a:srgbClr val="FFFFFF"/>
                </a:highlight>
              </a:rPr>
              <a:t>Creating new features from existing data can unlock profound insights. This process might involve combining two variables to create a new one, such as calculating the Body Mass Index from weight and height or extracting parts of data (like the day of the week) for time series analysis.</a:t>
            </a:r>
          </a:p>
          <a:p>
            <a:pPr marL="0" indent="0">
              <a:buNone/>
            </a:pPr>
            <a:endParaRPr lang="en-IN" dirty="0"/>
          </a:p>
        </p:txBody>
      </p:sp>
    </p:spTree>
    <p:extLst>
      <p:ext uri="{BB962C8B-B14F-4D97-AF65-F5344CB8AC3E}">
        <p14:creationId xmlns:p14="http://schemas.microsoft.com/office/powerpoint/2010/main" val="1297259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AF8E4A-4A35-B579-F5C8-6E93EDE33033}"/>
              </a:ext>
            </a:extLst>
          </p:cNvPr>
          <p:cNvSpPr>
            <a:spLocks noGrp="1"/>
          </p:cNvSpPr>
          <p:nvPr>
            <p:ph idx="1"/>
          </p:nvPr>
        </p:nvSpPr>
        <p:spPr>
          <a:xfrm>
            <a:off x="423949" y="332509"/>
            <a:ext cx="11371811" cy="6242858"/>
          </a:xfrm>
        </p:spPr>
        <p:txBody>
          <a:bodyPr>
            <a:normAutofit fontScale="85000" lnSpcReduction="20000"/>
          </a:bodyPr>
          <a:lstStyle/>
          <a:p>
            <a:pPr algn="just"/>
            <a:r>
              <a:rPr lang="en-US" b="1" i="0" dirty="0">
                <a:solidFill>
                  <a:srgbClr val="01348D"/>
                </a:solidFill>
                <a:effectLst/>
                <a:highlight>
                  <a:srgbClr val="FFFFFF"/>
                </a:highlight>
                <a:ea typeface="Open Sans" panose="020B0606030504020204" pitchFamily="34" charset="0"/>
                <a:cs typeface="Open Sans" panose="020B0606030504020204" pitchFamily="34" charset="0"/>
              </a:rPr>
              <a:t>Feature Scaling or Normalization</a:t>
            </a:r>
          </a:p>
          <a:p>
            <a:pPr algn="just"/>
            <a:r>
              <a:rPr lang="en-US" b="0" i="0" dirty="0">
                <a:solidFill>
                  <a:srgbClr val="535353"/>
                </a:solidFill>
                <a:effectLst/>
                <a:highlight>
                  <a:srgbClr val="FFFFFF"/>
                </a:highlight>
                <a:ea typeface="Open Sans" panose="020B0606030504020204" pitchFamily="34" charset="0"/>
                <a:cs typeface="Open Sans" panose="020B0606030504020204" pitchFamily="34" charset="0"/>
              </a:rPr>
              <a:t>Scaling features to a uniform range ensures that no single feature dominates the model due to scale. Methods include min-max scaling, which rescales the feature to a fixed range, usually 0 to 1, or standardization, which centers the feature on zero with unit variance.</a:t>
            </a:r>
          </a:p>
          <a:p>
            <a:pPr algn="just"/>
            <a:r>
              <a:rPr lang="en-US" b="1" i="0" dirty="0">
                <a:solidFill>
                  <a:srgbClr val="01348D"/>
                </a:solidFill>
                <a:effectLst/>
                <a:highlight>
                  <a:srgbClr val="FFFFFF"/>
                </a:highlight>
                <a:ea typeface="Open Sans" panose="020B0606030504020204" pitchFamily="34" charset="0"/>
                <a:cs typeface="Open Sans" panose="020B0606030504020204" pitchFamily="34" charset="0"/>
              </a:rPr>
              <a:t>Dimensionality Reduction</a:t>
            </a:r>
          </a:p>
          <a:p>
            <a:pPr algn="just"/>
            <a:r>
              <a:rPr lang="en-US" b="0" i="0" dirty="0">
                <a:solidFill>
                  <a:srgbClr val="535353"/>
                </a:solidFill>
                <a:effectLst/>
                <a:highlight>
                  <a:srgbClr val="FFFFFF"/>
                </a:highlight>
                <a:ea typeface="Open Sans" panose="020B0606030504020204" pitchFamily="34" charset="0"/>
                <a:cs typeface="Open Sans" panose="020B0606030504020204" pitchFamily="34" charset="0"/>
              </a:rPr>
              <a:t>Dimensionality reduction techniques, like Principal Component Analysis, lower the variables under consideration, simplifying the model without losing significant information. This method can improve model performance and reduce computational complexity.</a:t>
            </a:r>
          </a:p>
          <a:p>
            <a:pPr algn="just"/>
            <a:r>
              <a:rPr lang="en-US" b="1" i="0" dirty="0">
                <a:solidFill>
                  <a:srgbClr val="01348D"/>
                </a:solidFill>
                <a:effectLst/>
                <a:highlight>
                  <a:srgbClr val="FFFFFF"/>
                </a:highlight>
                <a:ea typeface="Open Sans" panose="020B0606030504020204" pitchFamily="34" charset="0"/>
                <a:cs typeface="Open Sans" panose="020B0606030504020204" pitchFamily="34" charset="0"/>
              </a:rPr>
              <a:t>Discretization</a:t>
            </a:r>
          </a:p>
          <a:p>
            <a:pPr algn="just"/>
            <a:r>
              <a:rPr lang="en-US" b="0" i="0" dirty="0">
                <a:solidFill>
                  <a:srgbClr val="535353"/>
                </a:solidFill>
                <a:effectLst/>
                <a:highlight>
                  <a:srgbClr val="FFFFFF"/>
                </a:highlight>
                <a:ea typeface="Open Sans" panose="020B0606030504020204" pitchFamily="34" charset="0"/>
                <a:cs typeface="Open Sans" panose="020B0606030504020204" pitchFamily="34" charset="0"/>
              </a:rPr>
              <a:t>Converting continuous features into discrete bins can make the data more manageable and improve model performance. For example, age can be binned into categories like ’18-25′, ’26-35′, etc., to simplify analysis and reveal generational trends.</a:t>
            </a:r>
          </a:p>
          <a:p>
            <a:pPr algn="just"/>
            <a:r>
              <a:rPr lang="en-US" b="1" i="0" dirty="0">
                <a:solidFill>
                  <a:srgbClr val="01348D"/>
                </a:solidFill>
                <a:effectLst/>
                <a:highlight>
                  <a:srgbClr val="FFFFFF"/>
                </a:highlight>
                <a:ea typeface="Open Sans" panose="020B0606030504020204" pitchFamily="34" charset="0"/>
                <a:cs typeface="Open Sans" panose="020B0606030504020204" pitchFamily="34" charset="0"/>
              </a:rPr>
              <a:t>Feature Encoding</a:t>
            </a:r>
          </a:p>
          <a:p>
            <a:pPr algn="just"/>
            <a:r>
              <a:rPr lang="en-US" b="0" i="0" dirty="0">
                <a:solidFill>
                  <a:srgbClr val="535353"/>
                </a:solidFill>
                <a:effectLst/>
                <a:highlight>
                  <a:srgbClr val="FFFFFF"/>
                </a:highlight>
                <a:ea typeface="Open Sans" panose="020B0606030504020204" pitchFamily="34" charset="0"/>
                <a:cs typeface="Open Sans" panose="020B0606030504020204" pitchFamily="34" charset="0"/>
              </a:rPr>
              <a:t>Categorical data encoding methods, such as one-hot or label encoding, convert categorical variables into numerical form for model training. Encoding is essential for algorithms that require numerical input.</a:t>
            </a:r>
          </a:p>
          <a:p>
            <a:pPr marL="0" indent="0">
              <a:buNone/>
            </a:pPr>
            <a:endParaRPr lang="en-IN" dirty="0"/>
          </a:p>
        </p:txBody>
      </p:sp>
    </p:spTree>
    <p:extLst>
      <p:ext uri="{BB962C8B-B14F-4D97-AF65-F5344CB8AC3E}">
        <p14:creationId xmlns:p14="http://schemas.microsoft.com/office/powerpoint/2010/main" val="2975052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0C049-AB25-FB41-DC92-7063FB2DD423}"/>
              </a:ext>
            </a:extLst>
          </p:cNvPr>
          <p:cNvSpPr>
            <a:spLocks noGrp="1"/>
          </p:cNvSpPr>
          <p:nvPr>
            <p:ph type="title"/>
          </p:nvPr>
        </p:nvSpPr>
        <p:spPr/>
        <p:txBody>
          <a:bodyPr/>
          <a:lstStyle/>
          <a:p>
            <a:r>
              <a:rPr lang="en-US" b="0" i="0" dirty="0">
                <a:solidFill>
                  <a:srgbClr val="01348D"/>
                </a:solidFill>
                <a:effectLst/>
                <a:highlight>
                  <a:srgbClr val="FFFFFF"/>
                </a:highlight>
                <a:latin typeface="Open Sans" panose="020B0606030504020204" pitchFamily="34" charset="0"/>
              </a:rPr>
              <a:t>Data Preprocessing Tools</a:t>
            </a:r>
            <a:br>
              <a:rPr lang="en-US" b="0" i="0" dirty="0">
                <a:solidFill>
                  <a:srgbClr val="01348D"/>
                </a:solidFill>
                <a:effectLst/>
                <a:highlight>
                  <a:srgbClr val="FFFFFF"/>
                </a:highligh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30B0CC04-D684-0B8B-2900-98FBE684BB6E}"/>
              </a:ext>
            </a:extLst>
          </p:cNvPr>
          <p:cNvSpPr>
            <a:spLocks noGrp="1"/>
          </p:cNvSpPr>
          <p:nvPr>
            <p:ph idx="1"/>
          </p:nvPr>
        </p:nvSpPr>
        <p:spPr>
          <a:xfrm>
            <a:off x="415637" y="1238596"/>
            <a:ext cx="11488188" cy="5469775"/>
          </a:xfrm>
        </p:spPr>
        <p:txBody>
          <a:bodyPr>
            <a:normAutofit/>
          </a:bodyPr>
          <a:lstStyle/>
          <a:p>
            <a:pPr marL="0" indent="0" algn="just">
              <a:buNone/>
            </a:pPr>
            <a:r>
              <a:rPr lang="en-US" b="0" i="0" dirty="0">
                <a:solidFill>
                  <a:srgbClr val="535353"/>
                </a:solidFill>
                <a:effectLst/>
                <a:highlight>
                  <a:srgbClr val="FFFFFF"/>
                </a:highlight>
                <a:ea typeface="Open Sans" panose="020B0606030504020204" pitchFamily="34" charset="0"/>
                <a:cs typeface="Open Sans" panose="020B0606030504020204" pitchFamily="34" charset="0"/>
              </a:rPr>
              <a:t>Data preprocessing tools simplify how you interact with extensive data, making it easier to shape and polish complex data. Some data preprocessing tools that make this transformation possible are:</a:t>
            </a:r>
          </a:p>
          <a:p>
            <a:pPr algn="just">
              <a:buFont typeface="Arial" panose="020B0604020202020204" pitchFamily="34" charset="0"/>
              <a:buChar char="•"/>
            </a:pPr>
            <a:r>
              <a:rPr lang="en-US" b="1" i="0" dirty="0">
                <a:solidFill>
                  <a:srgbClr val="535353"/>
                </a:solidFill>
                <a:effectLst/>
                <a:highlight>
                  <a:srgbClr val="FFFFFF"/>
                </a:highlight>
                <a:ea typeface="Open Sans" panose="020B0606030504020204" pitchFamily="34" charset="0"/>
                <a:cs typeface="Open Sans" panose="020B0606030504020204" pitchFamily="34" charset="0"/>
              </a:rPr>
              <a:t>Pandas</a:t>
            </a:r>
            <a:r>
              <a:rPr lang="en-US" b="0" i="0" dirty="0">
                <a:solidFill>
                  <a:srgbClr val="535353"/>
                </a:solidFill>
                <a:effectLst/>
                <a:highlight>
                  <a:srgbClr val="FFFFFF"/>
                </a:highlight>
                <a:ea typeface="Open Sans" panose="020B0606030504020204" pitchFamily="34" charset="0"/>
                <a:cs typeface="Open Sans" panose="020B0606030504020204" pitchFamily="34" charset="0"/>
              </a:rPr>
              <a:t>: This Python library offers a wide array of functions for handling data, making it ideal for cleaning, filtering, and aggregating large datasets.</a:t>
            </a:r>
          </a:p>
          <a:p>
            <a:pPr algn="just">
              <a:buFont typeface="Arial" panose="020B0604020202020204" pitchFamily="34" charset="0"/>
              <a:buChar char="•"/>
            </a:pPr>
            <a:r>
              <a:rPr lang="en-US" b="1" i="0" dirty="0">
                <a:solidFill>
                  <a:srgbClr val="535353"/>
                </a:solidFill>
                <a:effectLst/>
                <a:highlight>
                  <a:srgbClr val="FFFFFF"/>
                </a:highlight>
                <a:ea typeface="Open Sans" panose="020B0606030504020204" pitchFamily="34" charset="0"/>
                <a:cs typeface="Open Sans" panose="020B0606030504020204" pitchFamily="34" charset="0"/>
              </a:rPr>
              <a:t>Scikit-learn</a:t>
            </a:r>
            <a:r>
              <a:rPr lang="en-US" b="0" i="0" dirty="0">
                <a:solidFill>
                  <a:srgbClr val="535353"/>
                </a:solidFill>
                <a:effectLst/>
                <a:highlight>
                  <a:srgbClr val="FFFFFF"/>
                </a:highlight>
                <a:ea typeface="Open Sans" panose="020B0606030504020204" pitchFamily="34" charset="0"/>
                <a:cs typeface="Open Sans" panose="020B0606030504020204" pitchFamily="34" charset="0"/>
              </a:rPr>
              <a:t>: Scikit-learn is equipped to handle everything from feature scaling to encoding categorical variables, ensuring your data is in the best shape for modeling.</a:t>
            </a:r>
          </a:p>
          <a:p>
            <a:pPr algn="just">
              <a:buFont typeface="Arial" panose="020B0604020202020204" pitchFamily="34" charset="0"/>
              <a:buChar char="•"/>
            </a:pPr>
            <a:r>
              <a:rPr lang="en-US" b="1" i="0" dirty="0" err="1">
                <a:solidFill>
                  <a:srgbClr val="535353"/>
                </a:solidFill>
                <a:effectLst/>
                <a:highlight>
                  <a:srgbClr val="FFFFFF"/>
                </a:highlight>
                <a:ea typeface="Open Sans" panose="020B0606030504020204" pitchFamily="34" charset="0"/>
                <a:cs typeface="Open Sans" panose="020B0606030504020204" pitchFamily="34" charset="0"/>
              </a:rPr>
              <a:t>OpenRefine</a:t>
            </a:r>
            <a:r>
              <a:rPr lang="en-US" b="0" i="0" dirty="0">
                <a:solidFill>
                  <a:srgbClr val="535353"/>
                </a:solidFill>
                <a:effectLst/>
                <a:highlight>
                  <a:srgbClr val="FFFFFF"/>
                </a:highlight>
                <a:ea typeface="Open Sans" panose="020B0606030504020204" pitchFamily="34" charset="0"/>
                <a:cs typeface="Open Sans" panose="020B0606030504020204" pitchFamily="34" charset="0"/>
              </a:rPr>
              <a:t>: Designed for the challenges of messy data, </a:t>
            </a:r>
            <a:r>
              <a:rPr lang="en-US" b="0" i="0" dirty="0" err="1">
                <a:solidFill>
                  <a:srgbClr val="535353"/>
                </a:solidFill>
                <a:effectLst/>
                <a:highlight>
                  <a:srgbClr val="FFFFFF"/>
                </a:highlight>
                <a:ea typeface="Open Sans" panose="020B0606030504020204" pitchFamily="34" charset="0"/>
                <a:cs typeface="Open Sans" panose="020B0606030504020204" pitchFamily="34" charset="0"/>
              </a:rPr>
              <a:t>OpenRefine</a:t>
            </a:r>
            <a:r>
              <a:rPr lang="en-US" b="0" i="0" dirty="0">
                <a:solidFill>
                  <a:srgbClr val="535353"/>
                </a:solidFill>
                <a:effectLst/>
                <a:highlight>
                  <a:srgbClr val="FFFFFF"/>
                </a:highlight>
                <a:ea typeface="Open Sans" panose="020B0606030504020204" pitchFamily="34" charset="0"/>
                <a:cs typeface="Open Sans" panose="020B0606030504020204" pitchFamily="34" charset="0"/>
              </a:rPr>
              <a:t> is a standalone tool that cleans and transforms data. It’s beneficial for standardizing data formats and enriching datasets with information from external sources.</a:t>
            </a:r>
          </a:p>
          <a:p>
            <a:endParaRPr lang="en-IN" dirty="0"/>
          </a:p>
        </p:txBody>
      </p:sp>
    </p:spTree>
    <p:extLst>
      <p:ext uri="{BB962C8B-B14F-4D97-AF65-F5344CB8AC3E}">
        <p14:creationId xmlns:p14="http://schemas.microsoft.com/office/powerpoint/2010/main" val="2459505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7CBF-AF6E-A218-5AA2-5E59955F1D53}"/>
              </a:ext>
            </a:extLst>
          </p:cNvPr>
          <p:cNvSpPr>
            <a:spLocks noGrp="1"/>
          </p:cNvSpPr>
          <p:nvPr>
            <p:ph type="title"/>
          </p:nvPr>
        </p:nvSpPr>
        <p:spPr>
          <a:xfrm>
            <a:off x="58189" y="116379"/>
            <a:ext cx="11978640" cy="1574310"/>
          </a:xfrm>
        </p:spPr>
        <p:txBody>
          <a:bodyPr/>
          <a:lstStyle/>
          <a:p>
            <a:pPr algn="ctr"/>
            <a:r>
              <a:rPr lang="en-US" dirty="0"/>
              <a:t>NOISY DATA</a:t>
            </a:r>
            <a:endParaRPr lang="en-IN" dirty="0"/>
          </a:p>
        </p:txBody>
      </p:sp>
      <p:sp>
        <p:nvSpPr>
          <p:cNvPr id="3" name="Content Placeholder 2">
            <a:extLst>
              <a:ext uri="{FF2B5EF4-FFF2-40B4-BE49-F238E27FC236}">
                <a16:creationId xmlns:a16="http://schemas.microsoft.com/office/drawing/2014/main" id="{E0E155C1-81FF-8FDE-E8D6-D026AB5F64F0}"/>
              </a:ext>
            </a:extLst>
          </p:cNvPr>
          <p:cNvSpPr>
            <a:spLocks noGrp="1"/>
          </p:cNvSpPr>
          <p:nvPr>
            <p:ph idx="1"/>
          </p:nvPr>
        </p:nvSpPr>
        <p:spPr>
          <a:xfrm>
            <a:off x="224443" y="1579418"/>
            <a:ext cx="11812385" cy="5162203"/>
          </a:xfrm>
        </p:spPr>
        <p:txBody>
          <a:bodyPr>
            <a:normAutofit fontScale="92500" lnSpcReduction="20000"/>
          </a:bodyPr>
          <a:lstStyle/>
          <a:p>
            <a:pPr algn="just"/>
            <a:r>
              <a:rPr lang="en-US" b="0" i="0" dirty="0">
                <a:effectLst/>
                <a:highlight>
                  <a:srgbClr val="FFFFFF"/>
                </a:highlight>
              </a:rPr>
              <a:t>Noisy data is a </a:t>
            </a:r>
            <a:r>
              <a:rPr lang="en-US" dirty="0">
                <a:highlight>
                  <a:srgbClr val="FFFFFF"/>
                </a:highlight>
              </a:rPr>
              <a:t>data set</a:t>
            </a:r>
            <a:r>
              <a:rPr lang="en-US" b="0" i="0" dirty="0">
                <a:effectLst/>
                <a:highlight>
                  <a:srgbClr val="FFFFFF"/>
                </a:highlight>
              </a:rPr>
              <a:t> that contains extra meaningless data. </a:t>
            </a:r>
          </a:p>
          <a:p>
            <a:pPr algn="just"/>
            <a:r>
              <a:rPr lang="en-US" b="0" i="0" dirty="0">
                <a:effectLst/>
                <a:highlight>
                  <a:srgbClr val="FFFFFF"/>
                </a:highlight>
              </a:rPr>
              <a:t>Almost all data sets will contain a certain amount of unwanted noise.</a:t>
            </a:r>
          </a:p>
          <a:p>
            <a:pPr algn="just"/>
            <a:r>
              <a:rPr lang="en-US" b="0" i="0" dirty="0">
                <a:effectLst/>
                <a:highlight>
                  <a:srgbClr val="FFFFFF"/>
                </a:highlight>
              </a:rPr>
              <a:t>Noisy data can be filtered and processed into a higher quality data set.</a:t>
            </a:r>
          </a:p>
          <a:p>
            <a:pPr algn="just"/>
            <a:r>
              <a:rPr lang="en-US" b="0" i="0" dirty="0">
                <a:effectLst/>
                <a:highlight>
                  <a:srgbClr val="FFFFFF"/>
                </a:highlight>
              </a:rPr>
              <a:t>Corrupt data or data that cannot be understood and interpreted correctly by machines, such as unstructured data.</a:t>
            </a:r>
            <a:endParaRPr lang="en-IN" b="0" i="0" dirty="0">
              <a:effectLst/>
              <a:highlight>
                <a:srgbClr val="FFFFFF"/>
              </a:highlight>
            </a:endParaRPr>
          </a:p>
          <a:p>
            <a:pPr algn="just"/>
            <a:r>
              <a:rPr lang="en-US" dirty="0">
                <a:highlight>
                  <a:srgbClr val="FFFFFF"/>
                </a:highlight>
              </a:rPr>
              <a:t>T</a:t>
            </a:r>
            <a:r>
              <a:rPr lang="en-US" b="0" i="0" dirty="0">
                <a:effectLst/>
                <a:highlight>
                  <a:srgbClr val="FFFFFF"/>
                </a:highlight>
              </a:rPr>
              <a:t>he more extra information is added to a data set, the harder it becomes to find the pattern you are looking for in the data.</a:t>
            </a:r>
          </a:p>
          <a:p>
            <a:pPr algn="just"/>
            <a:r>
              <a:rPr lang="en-US" b="0" i="0" dirty="0">
                <a:effectLst/>
                <a:highlight>
                  <a:srgbClr val="FFFFFF"/>
                </a:highlight>
              </a:rPr>
              <a:t>Noisy data can be caused by hardware failures, programming errors, and gibberish input from speech or optical character recognition programs. </a:t>
            </a:r>
          </a:p>
          <a:p>
            <a:pPr algn="just"/>
            <a:r>
              <a:rPr lang="en-US" b="0" i="0" dirty="0">
                <a:effectLst/>
                <a:highlight>
                  <a:srgbClr val="FFFFFF"/>
                </a:highlight>
              </a:rPr>
              <a:t>Spelling errors, industry abbreviations and slang can also impede machine reading.</a:t>
            </a:r>
          </a:p>
          <a:p>
            <a:pPr algn="just"/>
            <a:r>
              <a:rPr lang="en-US" b="0" i="0" dirty="0">
                <a:effectLst/>
                <a:highlight>
                  <a:srgbClr val="FFFFFF"/>
                </a:highlight>
              </a:rPr>
              <a:t> Natural fluctuations in sensors and measurement can add extra noise to readings. Gathering too broad of a data set can also make it hard to analyze.</a:t>
            </a:r>
          </a:p>
          <a:p>
            <a:pPr marL="0" indent="0">
              <a:buNone/>
            </a:pPr>
            <a:br>
              <a:rPr lang="en-US" dirty="0"/>
            </a:br>
            <a:endParaRPr lang="en-IN" dirty="0"/>
          </a:p>
        </p:txBody>
      </p:sp>
    </p:spTree>
    <p:extLst>
      <p:ext uri="{BB962C8B-B14F-4D97-AF65-F5344CB8AC3E}">
        <p14:creationId xmlns:p14="http://schemas.microsoft.com/office/powerpoint/2010/main" val="133999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4C3D-27A8-7F47-3835-C5CC36B07542}"/>
              </a:ext>
            </a:extLst>
          </p:cNvPr>
          <p:cNvSpPr>
            <a:spLocks noGrp="1"/>
          </p:cNvSpPr>
          <p:nvPr>
            <p:ph type="title"/>
          </p:nvPr>
        </p:nvSpPr>
        <p:spPr>
          <a:xfrm>
            <a:off x="522317" y="0"/>
            <a:ext cx="10515600" cy="1325563"/>
          </a:xfrm>
        </p:spPr>
        <p:txBody>
          <a:bodyPr/>
          <a:lstStyle/>
          <a:p>
            <a:r>
              <a:rPr lang="en-IN" b="1" i="0" dirty="0">
                <a:solidFill>
                  <a:srgbClr val="323232"/>
                </a:solidFill>
                <a:effectLst/>
                <a:highlight>
                  <a:srgbClr val="FFFFFF"/>
                </a:highlight>
                <a:latin typeface="Arial" panose="020B0604020202020204" pitchFamily="34" charset="0"/>
              </a:rPr>
              <a:t>Types of noisy data</a:t>
            </a:r>
            <a:br>
              <a:rPr lang="en-IN" b="1" i="0" dirty="0">
                <a:solidFill>
                  <a:srgbClr val="323232"/>
                </a:solidFill>
                <a:effectLst/>
                <a:highlight>
                  <a:srgbClr val="FFFFFF"/>
                </a:highlight>
                <a:latin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A3A977FA-07C3-EC45-AE00-70D89C754889}"/>
              </a:ext>
            </a:extLst>
          </p:cNvPr>
          <p:cNvSpPr>
            <a:spLocks noGrp="1"/>
          </p:cNvSpPr>
          <p:nvPr>
            <p:ph idx="1"/>
          </p:nvPr>
        </p:nvSpPr>
        <p:spPr>
          <a:xfrm>
            <a:off x="274319" y="1147156"/>
            <a:ext cx="11712633" cy="5411586"/>
          </a:xfrm>
        </p:spPr>
        <p:txBody>
          <a:bodyPr>
            <a:normAutofit fontScale="92500" lnSpcReduction="10000"/>
          </a:bodyPr>
          <a:lstStyle/>
          <a:p>
            <a:pPr algn="just"/>
            <a:r>
              <a:rPr lang="en-US" b="1" i="0" dirty="0">
                <a:effectLst/>
                <a:highlight>
                  <a:srgbClr val="FFFFFF"/>
                </a:highlight>
              </a:rPr>
              <a:t>Random noise</a:t>
            </a:r>
            <a:r>
              <a:rPr lang="en-US" b="0" i="0" dirty="0">
                <a:effectLst/>
                <a:highlight>
                  <a:srgbClr val="FFFFFF"/>
                </a:highlight>
              </a:rPr>
              <a:t> is extra information that has no correlation to the underlying data that is somehow introduced into the measurements or data set. </a:t>
            </a:r>
          </a:p>
          <a:p>
            <a:pPr algn="just"/>
            <a:r>
              <a:rPr lang="en-US" b="0" i="0" dirty="0">
                <a:effectLst/>
                <a:highlight>
                  <a:srgbClr val="FFFFFF"/>
                </a:highlight>
              </a:rPr>
              <a:t>It may also be called white noise. </a:t>
            </a:r>
          </a:p>
          <a:p>
            <a:pPr algn="just"/>
            <a:r>
              <a:rPr lang="en-US" b="0" i="0" dirty="0">
                <a:effectLst/>
                <a:highlight>
                  <a:srgbClr val="FFFFFF"/>
                </a:highlight>
              </a:rPr>
              <a:t>Almost any measurement will have a certain amount of random noise added to it, especially if it involves real-world measurements.</a:t>
            </a:r>
          </a:p>
          <a:p>
            <a:pPr marL="0" indent="0" algn="just">
              <a:buNone/>
            </a:pPr>
            <a:r>
              <a:rPr lang="en-US" b="1" i="0" dirty="0">
                <a:effectLst/>
                <a:highlight>
                  <a:srgbClr val="FFFFFF"/>
                </a:highlight>
              </a:rPr>
              <a:t>Misclassified data</a:t>
            </a:r>
            <a:r>
              <a:rPr lang="en-US" b="0" i="0" dirty="0">
                <a:effectLst/>
                <a:highlight>
                  <a:srgbClr val="FFFFFF"/>
                </a:highlight>
              </a:rPr>
              <a:t> is information that is incorrectly labeled or sorted in a data set.</a:t>
            </a:r>
          </a:p>
          <a:p>
            <a:pPr algn="just"/>
            <a:r>
              <a:rPr lang="en-US" b="0" i="0" dirty="0">
                <a:effectLst/>
                <a:highlight>
                  <a:srgbClr val="FFFFFF"/>
                </a:highlight>
              </a:rPr>
              <a:t>This can be caused by human error or as a fault during data importing.</a:t>
            </a:r>
          </a:p>
          <a:p>
            <a:pPr algn="just"/>
            <a:r>
              <a:rPr lang="en-US" b="0" i="0" dirty="0">
                <a:effectLst/>
                <a:highlight>
                  <a:srgbClr val="FFFFFF"/>
                </a:highlight>
              </a:rPr>
              <a:t>Many things can happen to misclassify measurement data. Someone might incorrectly use inches instead of centimeters, or accidentally write in the weight where the height should be written. </a:t>
            </a:r>
          </a:p>
          <a:p>
            <a:pPr algn="just"/>
            <a:r>
              <a:rPr lang="en-US" b="0" i="0" dirty="0">
                <a:effectLst/>
                <a:highlight>
                  <a:srgbClr val="FFFFFF"/>
                </a:highlight>
              </a:rPr>
              <a:t>The data may also be damaged during import -- perhaps a spreadsheet has an extra cell inserted, causing all the data of one column to be offset by one.</a:t>
            </a:r>
            <a:br>
              <a:rPr lang="en-US" dirty="0"/>
            </a:br>
            <a:endParaRPr lang="en-IN" dirty="0"/>
          </a:p>
        </p:txBody>
      </p:sp>
    </p:spTree>
    <p:extLst>
      <p:ext uri="{BB962C8B-B14F-4D97-AF65-F5344CB8AC3E}">
        <p14:creationId xmlns:p14="http://schemas.microsoft.com/office/powerpoint/2010/main" val="4018613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026994-2B01-CFB9-A8DF-F8B9C319B3E4}"/>
              </a:ext>
            </a:extLst>
          </p:cNvPr>
          <p:cNvSpPr>
            <a:spLocks noGrp="1"/>
          </p:cNvSpPr>
          <p:nvPr>
            <p:ph idx="1"/>
          </p:nvPr>
        </p:nvSpPr>
        <p:spPr>
          <a:xfrm>
            <a:off x="116379" y="149630"/>
            <a:ext cx="11903826" cy="6567054"/>
          </a:xfrm>
        </p:spPr>
        <p:txBody>
          <a:bodyPr>
            <a:normAutofit/>
          </a:bodyPr>
          <a:lstStyle/>
          <a:p>
            <a:pPr algn="l"/>
            <a:r>
              <a:rPr lang="en-US" b="1" i="0" dirty="0">
                <a:effectLst/>
                <a:highlight>
                  <a:srgbClr val="FFFFFF"/>
                </a:highlight>
              </a:rPr>
              <a:t>Uncontrolled variables</a:t>
            </a:r>
            <a:r>
              <a:rPr lang="en-US" b="0" i="0" dirty="0">
                <a:effectLst/>
                <a:highlight>
                  <a:srgbClr val="FFFFFF"/>
                </a:highlight>
              </a:rPr>
              <a:t> are extra factors that affect the data but are not accounted for. </a:t>
            </a:r>
          </a:p>
          <a:p>
            <a:pPr algn="l"/>
            <a:r>
              <a:rPr lang="en-US" b="0" i="0" dirty="0">
                <a:effectLst/>
                <a:highlight>
                  <a:srgbClr val="FFFFFF"/>
                </a:highlight>
              </a:rPr>
              <a:t>They can make the data look random when it is not or introduce patterns that aren't there.</a:t>
            </a:r>
          </a:p>
          <a:p>
            <a:pPr algn="l"/>
            <a:r>
              <a:rPr lang="en-US" b="0" i="0" dirty="0">
                <a:effectLst/>
                <a:highlight>
                  <a:srgbClr val="FFFFFF"/>
                </a:highlight>
              </a:rPr>
              <a:t>Many factors can affect a child's height and growth including nutrition, family history and even socio-economic factors.</a:t>
            </a:r>
          </a:p>
          <a:p>
            <a:pPr algn="l"/>
            <a:r>
              <a:rPr lang="en-US" b="0" i="0" dirty="0">
                <a:effectLst/>
                <a:highlight>
                  <a:srgbClr val="FFFFFF"/>
                </a:highlight>
              </a:rPr>
              <a:t> If these aren't accounted for, the data may be difficult to interpret.</a:t>
            </a:r>
          </a:p>
          <a:p>
            <a:pPr marL="0" indent="0" algn="l">
              <a:buNone/>
            </a:pPr>
            <a:endParaRPr lang="en-US" b="0" i="0" dirty="0">
              <a:effectLst/>
              <a:highlight>
                <a:srgbClr val="FFFFFF"/>
              </a:highlight>
            </a:endParaRPr>
          </a:p>
        </p:txBody>
      </p:sp>
    </p:spTree>
    <p:extLst>
      <p:ext uri="{BB962C8B-B14F-4D97-AF65-F5344CB8AC3E}">
        <p14:creationId xmlns:p14="http://schemas.microsoft.com/office/powerpoint/2010/main" val="415224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DD3E-C22D-0AB4-FE3B-86E009D6CBDC}"/>
              </a:ext>
            </a:extLst>
          </p:cNvPr>
          <p:cNvSpPr>
            <a:spLocks noGrp="1"/>
          </p:cNvSpPr>
          <p:nvPr>
            <p:ph type="title"/>
          </p:nvPr>
        </p:nvSpPr>
        <p:spPr/>
        <p:txBody>
          <a:bodyPr/>
          <a:lstStyle/>
          <a:p>
            <a:r>
              <a:rPr lang="en-IN" dirty="0"/>
              <a:t>DATA TRANSFORMATION </a:t>
            </a:r>
          </a:p>
        </p:txBody>
      </p:sp>
      <p:sp>
        <p:nvSpPr>
          <p:cNvPr id="3" name="Content Placeholder 2">
            <a:extLst>
              <a:ext uri="{FF2B5EF4-FFF2-40B4-BE49-F238E27FC236}">
                <a16:creationId xmlns:a16="http://schemas.microsoft.com/office/drawing/2014/main" id="{96295060-70A7-F0B8-6750-CC12084B1339}"/>
              </a:ext>
            </a:extLst>
          </p:cNvPr>
          <p:cNvSpPr>
            <a:spLocks noGrp="1"/>
          </p:cNvSpPr>
          <p:nvPr>
            <p:ph idx="1"/>
          </p:nvPr>
        </p:nvSpPr>
        <p:spPr/>
        <p:txBody>
          <a:bodyPr>
            <a:normAutofit/>
          </a:bodyPr>
          <a:lstStyle/>
          <a:p>
            <a:pPr algn="l"/>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Transformations of predictor variables may be needed for several reasons.</a:t>
            </a:r>
          </a:p>
          <a:p>
            <a:pPr algn="l"/>
            <a:r>
              <a:rPr lang="en-US" sz="2400" dirty="0">
                <a:latin typeface="Calibri" panose="020F0502020204030204" pitchFamily="34" charset="0"/>
                <a:ea typeface="Calibri" panose="020F0502020204030204" pitchFamily="34" charset="0"/>
                <a:cs typeface="Calibri" panose="020F0502020204030204" pitchFamily="34" charset="0"/>
              </a:rPr>
              <a:t>To correct non normal data. </a:t>
            </a:r>
          </a:p>
          <a:p>
            <a:pPr algn="l"/>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To meet assumptions for parametric tests</a:t>
            </a:r>
          </a:p>
          <a:p>
            <a:pPr algn="l"/>
            <a:r>
              <a:rPr lang="en-US" sz="2400" dirty="0">
                <a:latin typeface="Calibri" panose="020F0502020204030204" pitchFamily="34" charset="0"/>
                <a:ea typeface="Calibri" panose="020F0502020204030204" pitchFamily="34" charset="0"/>
                <a:cs typeface="Calibri" panose="020F0502020204030204" pitchFamily="34" charset="0"/>
              </a:rPr>
              <a:t>To make patterns in your data more interpretable.</a:t>
            </a:r>
          </a:p>
          <a:p>
            <a:pPr algn="l"/>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Data transformation can be performed in numerical data and categorical data.</a:t>
            </a:r>
          </a:p>
          <a:p>
            <a:pPr algn="just"/>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Some modeling techniques may have strict requirements, such as the predictors having a common scale. </a:t>
            </a:r>
          </a:p>
          <a:p>
            <a:pPr marL="0" indent="0" algn="just">
              <a:buNone/>
            </a:pP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7225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3501688-396E-E638-E83F-CD9B7465A419}"/>
              </a:ext>
            </a:extLst>
          </p:cNvPr>
          <p:cNvPicPr>
            <a:picLocks noGrp="1" noChangeAspect="1"/>
          </p:cNvPicPr>
          <p:nvPr>
            <p:ph idx="1"/>
          </p:nvPr>
        </p:nvPicPr>
        <p:blipFill>
          <a:blip r:embed="rId2"/>
          <a:stretch>
            <a:fillRect/>
          </a:stretch>
        </p:blipFill>
        <p:spPr>
          <a:xfrm>
            <a:off x="1074168" y="457200"/>
            <a:ext cx="9862689" cy="5840413"/>
          </a:xfrm>
        </p:spPr>
      </p:pic>
    </p:spTree>
    <p:extLst>
      <p:ext uri="{BB962C8B-B14F-4D97-AF65-F5344CB8AC3E}">
        <p14:creationId xmlns:p14="http://schemas.microsoft.com/office/powerpoint/2010/main" val="1242373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27EA77E-7D7E-B6E3-FFF5-29F4A45AB64F}"/>
              </a:ext>
            </a:extLst>
          </p:cNvPr>
          <p:cNvPicPr>
            <a:picLocks noGrp="1" noChangeAspect="1"/>
          </p:cNvPicPr>
          <p:nvPr>
            <p:ph idx="1"/>
          </p:nvPr>
        </p:nvPicPr>
        <p:blipFill>
          <a:blip r:embed="rId2"/>
          <a:stretch>
            <a:fillRect/>
          </a:stretch>
        </p:blipFill>
        <p:spPr>
          <a:xfrm>
            <a:off x="1143924" y="1900051"/>
            <a:ext cx="9507277" cy="2676899"/>
          </a:xfrm>
        </p:spPr>
      </p:pic>
    </p:spTree>
    <p:extLst>
      <p:ext uri="{BB962C8B-B14F-4D97-AF65-F5344CB8AC3E}">
        <p14:creationId xmlns:p14="http://schemas.microsoft.com/office/powerpoint/2010/main" val="1582841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A712-DFA3-AD20-FBAE-21F3484E9D9A}"/>
              </a:ext>
            </a:extLst>
          </p:cNvPr>
          <p:cNvSpPr>
            <a:spLocks noGrp="1"/>
          </p:cNvSpPr>
          <p:nvPr>
            <p:ph type="title"/>
          </p:nvPr>
        </p:nvSpPr>
        <p:spPr/>
        <p:txBody>
          <a:bodyPr/>
          <a:lstStyle/>
          <a:p>
            <a:r>
              <a:rPr lang="en-IN" dirty="0"/>
              <a:t>TYPES OF TRANSFORMATION</a:t>
            </a:r>
          </a:p>
        </p:txBody>
      </p:sp>
      <p:sp>
        <p:nvSpPr>
          <p:cNvPr id="3" name="Content Placeholder 2">
            <a:extLst>
              <a:ext uri="{FF2B5EF4-FFF2-40B4-BE49-F238E27FC236}">
                <a16:creationId xmlns:a16="http://schemas.microsoft.com/office/drawing/2014/main" id="{CB6BB050-8BAC-EFEB-D98B-CFFD6EB12C22}"/>
              </a:ext>
            </a:extLst>
          </p:cNvPr>
          <p:cNvSpPr>
            <a:spLocks noGrp="1"/>
          </p:cNvSpPr>
          <p:nvPr>
            <p:ph idx="1"/>
          </p:nvPr>
        </p:nvSpPr>
        <p:spPr/>
        <p:txBody>
          <a:bodyPr/>
          <a:lstStyle/>
          <a:p>
            <a:pPr marL="0" indent="0">
              <a:buNone/>
            </a:pPr>
            <a:r>
              <a:rPr lang="en-IN" b="1" dirty="0"/>
              <a:t>Logarithmic transformation</a:t>
            </a:r>
          </a:p>
          <a:p>
            <a:r>
              <a:rPr lang="en-IN" dirty="0"/>
              <a:t>Best for highly right skewed data , but can be used for both right and left skewed.</a:t>
            </a:r>
          </a:p>
          <a:p>
            <a:r>
              <a:rPr lang="en-IN" dirty="0"/>
              <a:t>Cannot be applied to zero or negative values.</a:t>
            </a:r>
          </a:p>
          <a:p>
            <a:r>
              <a:rPr lang="en-IN" dirty="0"/>
              <a:t>Most appropriate for continuous variables, such as height or distance</a:t>
            </a:r>
          </a:p>
          <a:p>
            <a:pPr marL="0" indent="0">
              <a:buNone/>
            </a:pPr>
            <a:endParaRPr lang="en-IN" dirty="0"/>
          </a:p>
        </p:txBody>
      </p:sp>
    </p:spTree>
    <p:extLst>
      <p:ext uri="{BB962C8B-B14F-4D97-AF65-F5344CB8AC3E}">
        <p14:creationId xmlns:p14="http://schemas.microsoft.com/office/powerpoint/2010/main" val="35103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D38ECD0-6A35-C5BA-94F5-B4EE0B0D6EEE}"/>
              </a:ext>
            </a:extLst>
          </p:cNvPr>
          <p:cNvPicPr>
            <a:picLocks noGrp="1" noChangeAspect="1"/>
          </p:cNvPicPr>
          <p:nvPr>
            <p:ph idx="1"/>
          </p:nvPr>
        </p:nvPicPr>
        <p:blipFill>
          <a:blip r:embed="rId2"/>
          <a:stretch>
            <a:fillRect/>
          </a:stretch>
        </p:blipFill>
        <p:spPr>
          <a:xfrm>
            <a:off x="1289149" y="557734"/>
            <a:ext cx="7478169" cy="4105848"/>
          </a:xfrm>
        </p:spPr>
      </p:pic>
    </p:spTree>
    <p:extLst>
      <p:ext uri="{BB962C8B-B14F-4D97-AF65-F5344CB8AC3E}">
        <p14:creationId xmlns:p14="http://schemas.microsoft.com/office/powerpoint/2010/main" val="1610326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A6B93F-C977-0685-265D-6ED03DF23570}"/>
              </a:ext>
            </a:extLst>
          </p:cNvPr>
          <p:cNvSpPr>
            <a:spLocks noGrp="1"/>
          </p:cNvSpPr>
          <p:nvPr>
            <p:ph idx="1"/>
          </p:nvPr>
        </p:nvSpPr>
        <p:spPr>
          <a:xfrm>
            <a:off x="440575" y="266007"/>
            <a:ext cx="10913225" cy="5910956"/>
          </a:xfrm>
        </p:spPr>
        <p:txBody>
          <a:bodyPr/>
          <a:lstStyle/>
          <a:p>
            <a:pPr marL="0" indent="0">
              <a:buNone/>
            </a:pPr>
            <a:r>
              <a:rPr lang="en-IN" b="1" dirty="0"/>
              <a:t>Square – root method</a:t>
            </a:r>
          </a:p>
          <a:p>
            <a:r>
              <a:rPr lang="en-IN" dirty="0"/>
              <a:t>Moderate effect on distribution shape, so it is weaker than the other methods</a:t>
            </a:r>
          </a:p>
          <a:p>
            <a:r>
              <a:rPr lang="en-IN" dirty="0"/>
              <a:t>Normally used for reducing right-hand skewness</a:t>
            </a:r>
          </a:p>
          <a:p>
            <a:r>
              <a:rPr lang="en-IN" dirty="0"/>
              <a:t>Can be applied to zero values</a:t>
            </a:r>
          </a:p>
          <a:p>
            <a:r>
              <a:rPr lang="en-IN" dirty="0"/>
              <a:t>Most commonly applied to count data especially if the values are mostly small.</a:t>
            </a:r>
          </a:p>
          <a:p>
            <a:pPr marL="0" indent="0">
              <a:buNone/>
            </a:pPr>
            <a:endParaRPr lang="en-IN" b="1" dirty="0"/>
          </a:p>
          <a:p>
            <a:pPr marL="0" indent="0">
              <a:buNone/>
            </a:pPr>
            <a:endParaRPr lang="en-IN" dirty="0"/>
          </a:p>
        </p:txBody>
      </p:sp>
    </p:spTree>
    <p:extLst>
      <p:ext uri="{BB962C8B-B14F-4D97-AF65-F5344CB8AC3E}">
        <p14:creationId xmlns:p14="http://schemas.microsoft.com/office/powerpoint/2010/main" val="851393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806251-94DE-D02E-C12C-D1E7EE465F70}"/>
              </a:ext>
            </a:extLst>
          </p:cNvPr>
          <p:cNvSpPr>
            <a:spLocks noGrp="1"/>
          </p:cNvSpPr>
          <p:nvPr>
            <p:ph idx="1"/>
          </p:nvPr>
        </p:nvSpPr>
        <p:spPr>
          <a:xfrm>
            <a:off x="561109" y="332509"/>
            <a:ext cx="11139055" cy="5844454"/>
          </a:xfrm>
        </p:spPr>
        <p:txBody>
          <a:bodyPr/>
          <a:lstStyle/>
          <a:p>
            <a:pPr marL="0" indent="0">
              <a:buNone/>
            </a:pPr>
            <a:r>
              <a:rPr lang="en-IN" b="1" dirty="0"/>
              <a:t>Reciprocal transformation</a:t>
            </a:r>
          </a:p>
          <a:p>
            <a:r>
              <a:rPr lang="en-IN" dirty="0"/>
              <a:t>Very strong transformation method which can have a dramatic effect on distribution shape</a:t>
            </a:r>
          </a:p>
          <a:p>
            <a:r>
              <a:rPr lang="en-IN" dirty="0"/>
              <a:t>Cannot be used on zero values</a:t>
            </a:r>
          </a:p>
          <a:p>
            <a:r>
              <a:rPr lang="en-IN" dirty="0"/>
              <a:t>Can be applied to negative values , but generally it is most useful when all the values are positive.</a:t>
            </a:r>
          </a:p>
          <a:p>
            <a:r>
              <a:rPr lang="en-IN" dirty="0"/>
              <a:t>Easily interpreted in terms of your original data.</a:t>
            </a:r>
          </a:p>
        </p:txBody>
      </p:sp>
    </p:spTree>
    <p:extLst>
      <p:ext uri="{BB962C8B-B14F-4D97-AF65-F5344CB8AC3E}">
        <p14:creationId xmlns:p14="http://schemas.microsoft.com/office/powerpoint/2010/main" val="2077161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4FFD2-EE81-95E7-DFD8-E6D58E9DDB11}"/>
              </a:ext>
            </a:extLst>
          </p:cNvPr>
          <p:cNvSpPr>
            <a:spLocks noGrp="1"/>
          </p:cNvSpPr>
          <p:nvPr>
            <p:ph type="title"/>
          </p:nvPr>
        </p:nvSpPr>
        <p:spPr/>
        <p:txBody>
          <a:bodyPr/>
          <a:lstStyle/>
          <a:p>
            <a:r>
              <a:rPr lang="en-IN" dirty="0"/>
              <a:t>CENTERING AND SCALING</a:t>
            </a:r>
          </a:p>
        </p:txBody>
      </p:sp>
      <p:sp>
        <p:nvSpPr>
          <p:cNvPr id="3" name="Content Placeholder 2">
            <a:extLst>
              <a:ext uri="{FF2B5EF4-FFF2-40B4-BE49-F238E27FC236}">
                <a16:creationId xmlns:a16="http://schemas.microsoft.com/office/drawing/2014/main" id="{7BA6ED83-958C-3FC1-A9CC-407772A78AD8}"/>
              </a:ext>
            </a:extLst>
          </p:cNvPr>
          <p:cNvSpPr>
            <a:spLocks noGrp="1"/>
          </p:cNvSpPr>
          <p:nvPr>
            <p:ph idx="1"/>
          </p:nvPr>
        </p:nvSpPr>
        <p:spPr>
          <a:xfrm>
            <a:off x="166255" y="1825625"/>
            <a:ext cx="11837323" cy="4841182"/>
          </a:xfrm>
        </p:spPr>
        <p:txBody>
          <a:bodyPr/>
          <a:lstStyle/>
          <a:p>
            <a:pPr algn="l"/>
            <a:r>
              <a:rPr lang="en-US" sz="2000" b="0" i="0" u="none" strike="noStrike" baseline="0" dirty="0"/>
              <a:t>The most straightforward and common data transformation is to center scale </a:t>
            </a:r>
            <a:r>
              <a:rPr lang="en-IN" sz="2000" b="0" i="0" u="none" strike="noStrike" baseline="0" dirty="0"/>
              <a:t>the predictor variables.</a:t>
            </a:r>
          </a:p>
          <a:p>
            <a:pPr algn="l"/>
            <a:r>
              <a:rPr lang="en-US" sz="2000" b="0" i="0" u="none" strike="noStrike" baseline="0" dirty="0"/>
              <a:t>To center a predictor variable, the average predictor value is subtracted from all the values.</a:t>
            </a:r>
          </a:p>
          <a:p>
            <a:pPr algn="l"/>
            <a:r>
              <a:rPr lang="en-US" sz="2000" b="0" i="0" u="none" strike="noStrike" baseline="0" dirty="0"/>
              <a:t>As a result of centering, the predictor </a:t>
            </a:r>
            <a:r>
              <a:rPr lang="en-IN" sz="2000" b="0" i="0" u="none" strike="noStrike" baseline="0" dirty="0"/>
              <a:t>has a zero mean.</a:t>
            </a:r>
          </a:p>
          <a:p>
            <a:pPr algn="l"/>
            <a:r>
              <a:rPr lang="en-US" sz="2000" b="0" i="0" u="none" strike="noStrike" baseline="0" dirty="0"/>
              <a:t>Similarly, to scale the data, each value of the predictor variable is divided by its standard deviation. </a:t>
            </a:r>
          </a:p>
          <a:p>
            <a:pPr algn="l"/>
            <a:r>
              <a:rPr lang="en-US" sz="2000" b="0" i="0" u="none" strike="noStrike" baseline="0" dirty="0"/>
              <a:t>Scaling the data coerce the values to have a common standard deviation of one. </a:t>
            </a:r>
          </a:p>
          <a:p>
            <a:pPr algn="l"/>
            <a:r>
              <a:rPr lang="en-US" sz="2000" b="0" i="0" u="none" strike="noStrike" baseline="0" dirty="0"/>
              <a:t>These manipulations are </a:t>
            </a:r>
            <a:r>
              <a:rPr lang="en-US" sz="2000" b="0" i="0" u="none" strike="noStrike" baseline="0" dirty="0">
                <a:solidFill>
                  <a:srgbClr val="000000"/>
                </a:solidFill>
              </a:rPr>
              <a:t>generally used to improve the numerical stability of some calculations. </a:t>
            </a:r>
          </a:p>
          <a:p>
            <a:pPr algn="l"/>
            <a:r>
              <a:rPr lang="en-US" sz="2000" b="0" i="0" u="none" strike="noStrike" baseline="0" dirty="0">
                <a:solidFill>
                  <a:srgbClr val="000000"/>
                </a:solidFill>
              </a:rPr>
              <a:t>The only real downside to these transformations is a loss of interpretability of the individual values since the data are no longer in the </a:t>
            </a:r>
            <a:r>
              <a:rPr lang="en-IN" sz="2000" b="0" i="0" u="none" strike="noStrike" baseline="0" dirty="0">
                <a:solidFill>
                  <a:srgbClr val="000000"/>
                </a:solidFill>
              </a:rPr>
              <a:t>original units.</a:t>
            </a:r>
            <a:endParaRPr lang="en-IN" sz="2000" b="0" i="0" u="none" strike="noStrike" baseline="0" dirty="0"/>
          </a:p>
          <a:p>
            <a:pPr marL="0" indent="0" algn="l">
              <a:buNone/>
            </a:pPr>
            <a:endParaRPr lang="en-IN" dirty="0"/>
          </a:p>
        </p:txBody>
      </p:sp>
    </p:spTree>
    <p:extLst>
      <p:ext uri="{BB962C8B-B14F-4D97-AF65-F5344CB8AC3E}">
        <p14:creationId xmlns:p14="http://schemas.microsoft.com/office/powerpoint/2010/main" val="1418780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169D9B9-4E9A-62E0-4578-9411840CE50F}"/>
              </a:ext>
            </a:extLst>
          </p:cNvPr>
          <p:cNvPicPr>
            <a:picLocks noGrp="1" noChangeAspect="1"/>
          </p:cNvPicPr>
          <p:nvPr>
            <p:ph idx="1"/>
          </p:nvPr>
        </p:nvPicPr>
        <p:blipFill>
          <a:blip r:embed="rId2"/>
          <a:stretch>
            <a:fillRect/>
          </a:stretch>
        </p:blipFill>
        <p:spPr>
          <a:xfrm>
            <a:off x="1148356" y="323850"/>
            <a:ext cx="9498412" cy="5853113"/>
          </a:xfrm>
        </p:spPr>
      </p:pic>
    </p:spTree>
    <p:extLst>
      <p:ext uri="{BB962C8B-B14F-4D97-AF65-F5344CB8AC3E}">
        <p14:creationId xmlns:p14="http://schemas.microsoft.com/office/powerpoint/2010/main" val="1820052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3BEEE9-542C-4BAE-12FC-690D01A23906}"/>
              </a:ext>
            </a:extLst>
          </p:cNvPr>
          <p:cNvSpPr>
            <a:spLocks noGrp="1"/>
          </p:cNvSpPr>
          <p:nvPr>
            <p:ph idx="1"/>
          </p:nvPr>
        </p:nvSpPr>
        <p:spPr>
          <a:xfrm>
            <a:off x="515389" y="307571"/>
            <a:ext cx="10838411" cy="5869392"/>
          </a:xfrm>
        </p:spPr>
        <p:txBody>
          <a:bodyPr/>
          <a:lstStyle/>
          <a:p>
            <a:r>
              <a:rPr lang="en-IN" dirty="0"/>
              <a:t>Scaling is the process of bring the features in a comparable scale.</a:t>
            </a:r>
          </a:p>
          <a:p>
            <a:pPr marL="0" indent="0">
              <a:buNone/>
            </a:pPr>
            <a:endParaRPr lang="en-IN" dirty="0"/>
          </a:p>
        </p:txBody>
      </p:sp>
      <p:pic>
        <p:nvPicPr>
          <p:cNvPr id="5" name="Picture 4">
            <a:extLst>
              <a:ext uri="{FF2B5EF4-FFF2-40B4-BE49-F238E27FC236}">
                <a16:creationId xmlns:a16="http://schemas.microsoft.com/office/drawing/2014/main" id="{1F15FC63-D21B-974E-2BAB-B9F6BDEC9FE6}"/>
              </a:ext>
            </a:extLst>
          </p:cNvPr>
          <p:cNvPicPr>
            <a:picLocks noChangeAspect="1"/>
          </p:cNvPicPr>
          <p:nvPr/>
        </p:nvPicPr>
        <p:blipFill>
          <a:blip r:embed="rId2"/>
          <a:stretch>
            <a:fillRect/>
          </a:stretch>
        </p:blipFill>
        <p:spPr>
          <a:xfrm>
            <a:off x="1388907" y="1305878"/>
            <a:ext cx="7602011" cy="2467319"/>
          </a:xfrm>
          <a:prstGeom prst="rect">
            <a:avLst/>
          </a:prstGeom>
        </p:spPr>
      </p:pic>
      <p:pic>
        <p:nvPicPr>
          <p:cNvPr id="7" name="Picture 6">
            <a:extLst>
              <a:ext uri="{FF2B5EF4-FFF2-40B4-BE49-F238E27FC236}">
                <a16:creationId xmlns:a16="http://schemas.microsoft.com/office/drawing/2014/main" id="{F2A9FD8E-9D5F-96F8-0DAE-290DDD2B3D61}"/>
              </a:ext>
            </a:extLst>
          </p:cNvPr>
          <p:cNvPicPr>
            <a:picLocks noChangeAspect="1"/>
          </p:cNvPicPr>
          <p:nvPr/>
        </p:nvPicPr>
        <p:blipFill>
          <a:blip r:embed="rId3"/>
          <a:stretch>
            <a:fillRect/>
          </a:stretch>
        </p:blipFill>
        <p:spPr>
          <a:xfrm>
            <a:off x="515389" y="3605791"/>
            <a:ext cx="9659389" cy="3011140"/>
          </a:xfrm>
          <a:prstGeom prst="rect">
            <a:avLst/>
          </a:prstGeom>
        </p:spPr>
      </p:pic>
    </p:spTree>
    <p:extLst>
      <p:ext uri="{BB962C8B-B14F-4D97-AF65-F5344CB8AC3E}">
        <p14:creationId xmlns:p14="http://schemas.microsoft.com/office/powerpoint/2010/main" val="3877968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575B88E-4074-818E-18B6-6F96FD083246}"/>
              </a:ext>
            </a:extLst>
          </p:cNvPr>
          <p:cNvPicPr>
            <a:picLocks noGrp="1" noChangeAspect="1"/>
          </p:cNvPicPr>
          <p:nvPr>
            <p:ph idx="1"/>
          </p:nvPr>
        </p:nvPicPr>
        <p:blipFill>
          <a:blip r:embed="rId2"/>
          <a:stretch>
            <a:fillRect/>
          </a:stretch>
        </p:blipFill>
        <p:spPr>
          <a:xfrm>
            <a:off x="1105593" y="602881"/>
            <a:ext cx="9576261" cy="3974688"/>
          </a:xfrm>
        </p:spPr>
      </p:pic>
    </p:spTree>
    <p:extLst>
      <p:ext uri="{BB962C8B-B14F-4D97-AF65-F5344CB8AC3E}">
        <p14:creationId xmlns:p14="http://schemas.microsoft.com/office/powerpoint/2010/main" val="3988140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585C96-CC77-09A1-BFFB-7A7A40D4E76E}"/>
              </a:ext>
            </a:extLst>
          </p:cNvPr>
          <p:cNvPicPr>
            <a:picLocks noGrp="1" noChangeAspect="1"/>
          </p:cNvPicPr>
          <p:nvPr>
            <p:ph idx="1"/>
          </p:nvPr>
        </p:nvPicPr>
        <p:blipFill>
          <a:blip r:embed="rId2"/>
          <a:stretch>
            <a:fillRect/>
          </a:stretch>
        </p:blipFill>
        <p:spPr>
          <a:xfrm>
            <a:off x="1907616" y="879145"/>
            <a:ext cx="8011643" cy="4734586"/>
          </a:xfrm>
        </p:spPr>
      </p:pic>
    </p:spTree>
    <p:extLst>
      <p:ext uri="{BB962C8B-B14F-4D97-AF65-F5344CB8AC3E}">
        <p14:creationId xmlns:p14="http://schemas.microsoft.com/office/powerpoint/2010/main" val="1420813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CE15BB4-33F5-4172-43C1-7EC0BA6B8CBF}"/>
              </a:ext>
            </a:extLst>
          </p:cNvPr>
          <p:cNvPicPr>
            <a:picLocks noGrp="1" noChangeAspect="1"/>
          </p:cNvPicPr>
          <p:nvPr>
            <p:ph idx="1"/>
          </p:nvPr>
        </p:nvPicPr>
        <p:blipFill>
          <a:blip r:embed="rId2"/>
          <a:stretch>
            <a:fillRect/>
          </a:stretch>
        </p:blipFill>
        <p:spPr>
          <a:xfrm>
            <a:off x="488950" y="1159606"/>
            <a:ext cx="10515600" cy="4453063"/>
          </a:xfrm>
        </p:spPr>
      </p:pic>
    </p:spTree>
    <p:extLst>
      <p:ext uri="{BB962C8B-B14F-4D97-AF65-F5344CB8AC3E}">
        <p14:creationId xmlns:p14="http://schemas.microsoft.com/office/powerpoint/2010/main" val="1843423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CFAB5-0FEA-F83F-FEEB-1B0461669E8E}"/>
              </a:ext>
            </a:extLst>
          </p:cNvPr>
          <p:cNvSpPr>
            <a:spLocks noGrp="1"/>
          </p:cNvSpPr>
          <p:nvPr>
            <p:ph type="title"/>
          </p:nvPr>
        </p:nvSpPr>
        <p:spPr/>
        <p:txBody>
          <a:bodyPr/>
          <a:lstStyle/>
          <a:p>
            <a:pPr algn="ctr"/>
            <a:r>
              <a:rPr lang="en-US" dirty="0"/>
              <a:t>DATA PROFILING</a:t>
            </a:r>
            <a:endParaRPr lang="en-IN" dirty="0"/>
          </a:p>
        </p:txBody>
      </p:sp>
      <p:sp>
        <p:nvSpPr>
          <p:cNvPr id="3" name="Content Placeholder 2">
            <a:extLst>
              <a:ext uri="{FF2B5EF4-FFF2-40B4-BE49-F238E27FC236}">
                <a16:creationId xmlns:a16="http://schemas.microsoft.com/office/drawing/2014/main" id="{DEFB4AA9-5D92-3F88-3210-3873587D0989}"/>
              </a:ext>
            </a:extLst>
          </p:cNvPr>
          <p:cNvSpPr>
            <a:spLocks noGrp="1"/>
          </p:cNvSpPr>
          <p:nvPr>
            <p:ph idx="1"/>
          </p:nvPr>
        </p:nvSpPr>
        <p:spPr>
          <a:xfrm>
            <a:off x="149629" y="1690689"/>
            <a:ext cx="11820698" cy="5050934"/>
          </a:xfrm>
        </p:spPr>
        <p:txBody>
          <a:bodyPr/>
          <a:lstStyle/>
          <a:p>
            <a:pPr algn="just"/>
            <a:r>
              <a:rPr lang="en-US" b="0" i="0" dirty="0">
                <a:solidFill>
                  <a:srgbClr val="535353"/>
                </a:solidFill>
                <a:effectLst/>
                <a:highlight>
                  <a:srgbClr val="FFFFFF"/>
                </a:highlight>
              </a:rPr>
              <a:t>Understanding your data is the first step in preprocessing.</a:t>
            </a:r>
          </a:p>
          <a:p>
            <a:pPr algn="just"/>
            <a:r>
              <a:rPr lang="en-US" b="0" i="0" dirty="0">
                <a:solidFill>
                  <a:srgbClr val="535353"/>
                </a:solidFill>
                <a:effectLst/>
                <a:highlight>
                  <a:srgbClr val="FFFFFF"/>
                </a:highlight>
              </a:rPr>
              <a:t> Data profiling involves examining the data using summary statistics and distributions to understand its structure, content, and quality.</a:t>
            </a:r>
          </a:p>
          <a:p>
            <a:pPr algn="just"/>
            <a:r>
              <a:rPr lang="en-US" b="0" i="0" dirty="0">
                <a:solidFill>
                  <a:srgbClr val="535353"/>
                </a:solidFill>
                <a:effectLst/>
                <a:highlight>
                  <a:srgbClr val="FFFFFF"/>
                </a:highlight>
              </a:rPr>
              <a:t> This step can reveal patterns, anomalies, and correlations crucial for informed preprocessing.</a:t>
            </a:r>
          </a:p>
          <a:p>
            <a:pPr algn="just"/>
            <a:r>
              <a:rPr lang="en-US" b="1" i="0" dirty="0">
                <a:solidFill>
                  <a:srgbClr val="535353"/>
                </a:solidFill>
                <a:effectLst/>
                <a:highlight>
                  <a:srgbClr val="FFFFFF"/>
                </a:highlight>
              </a:rPr>
              <a:t>Example: </a:t>
            </a:r>
            <a:r>
              <a:rPr lang="en-US" b="0" i="0" dirty="0">
                <a:solidFill>
                  <a:srgbClr val="535353"/>
                </a:solidFill>
                <a:effectLst/>
                <a:highlight>
                  <a:srgbClr val="FFFFFF"/>
                </a:highlight>
              </a:rPr>
              <a:t>A retail manager analyzes a dataset of customer purchases to find average spending, most common items, and times of purchase to devise a data-driven marketing strategy.</a:t>
            </a:r>
          </a:p>
          <a:p>
            <a:endParaRPr lang="en-IN" dirty="0"/>
          </a:p>
        </p:txBody>
      </p:sp>
    </p:spTree>
    <p:extLst>
      <p:ext uri="{BB962C8B-B14F-4D97-AF65-F5344CB8AC3E}">
        <p14:creationId xmlns:p14="http://schemas.microsoft.com/office/powerpoint/2010/main" val="1667336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33A57D9-D1BF-4960-F02E-E27745C03746}"/>
              </a:ext>
            </a:extLst>
          </p:cNvPr>
          <p:cNvPicPr>
            <a:picLocks noGrp="1" noChangeAspect="1"/>
          </p:cNvPicPr>
          <p:nvPr>
            <p:ph idx="1"/>
          </p:nvPr>
        </p:nvPicPr>
        <p:blipFill>
          <a:blip r:embed="rId2"/>
          <a:stretch>
            <a:fillRect/>
          </a:stretch>
        </p:blipFill>
        <p:spPr>
          <a:xfrm>
            <a:off x="457200" y="1035702"/>
            <a:ext cx="10896600" cy="4496084"/>
          </a:xfrm>
        </p:spPr>
      </p:pic>
    </p:spTree>
    <p:extLst>
      <p:ext uri="{BB962C8B-B14F-4D97-AF65-F5344CB8AC3E}">
        <p14:creationId xmlns:p14="http://schemas.microsoft.com/office/powerpoint/2010/main" val="2977000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8E6B2-8DF2-7619-489A-5A9E530B58A3}"/>
              </a:ext>
            </a:extLst>
          </p:cNvPr>
          <p:cNvSpPr>
            <a:spLocks noGrp="1"/>
          </p:cNvSpPr>
          <p:nvPr>
            <p:ph type="title"/>
          </p:nvPr>
        </p:nvSpPr>
        <p:spPr/>
        <p:txBody>
          <a:bodyPr/>
          <a:lstStyle/>
          <a:p>
            <a:r>
              <a:rPr lang="en-US" dirty="0"/>
              <a:t>BOX – COX TRANSFORMATION</a:t>
            </a:r>
            <a:endParaRPr lang="en-IN" dirty="0"/>
          </a:p>
        </p:txBody>
      </p:sp>
      <p:sp>
        <p:nvSpPr>
          <p:cNvPr id="3" name="Content Placeholder 2">
            <a:extLst>
              <a:ext uri="{FF2B5EF4-FFF2-40B4-BE49-F238E27FC236}">
                <a16:creationId xmlns:a16="http://schemas.microsoft.com/office/drawing/2014/main" id="{1AF70645-7793-97E5-B90E-C38666718C4E}"/>
              </a:ext>
            </a:extLst>
          </p:cNvPr>
          <p:cNvSpPr>
            <a:spLocks noGrp="1"/>
          </p:cNvSpPr>
          <p:nvPr>
            <p:ph idx="1"/>
          </p:nvPr>
        </p:nvSpPr>
        <p:spPr/>
        <p:txBody>
          <a:bodyPr/>
          <a:lstStyle/>
          <a:p>
            <a:r>
              <a:rPr lang="en-US" dirty="0"/>
              <a:t>The Box-Cox transforms non-normal data to normal distribution like data.</a:t>
            </a:r>
          </a:p>
          <a:p>
            <a:r>
              <a:rPr lang="en-US" b="0" i="0" dirty="0">
                <a:solidFill>
                  <a:srgbClr val="000000"/>
                </a:solidFill>
                <a:effectLst/>
                <a:highlight>
                  <a:srgbClr val="FFFFFF"/>
                </a:highlight>
              </a:rPr>
              <a:t>The Box-Cox transformation can improve the accuracy of predictions made using linear regression.</a:t>
            </a:r>
          </a:p>
          <a:p>
            <a:r>
              <a:rPr lang="en-US" b="0" i="0" dirty="0">
                <a:solidFill>
                  <a:srgbClr val="000000"/>
                </a:solidFill>
                <a:effectLst/>
                <a:highlight>
                  <a:srgbClr val="FFFFFF"/>
                </a:highlight>
              </a:rPr>
              <a:t> This transformation can also make data more understandable and more accessible to work with.</a:t>
            </a:r>
            <a:endParaRPr lang="en-US" dirty="0"/>
          </a:p>
          <a:p>
            <a:pPr marL="0" indent="0">
              <a:buNone/>
            </a:pPr>
            <a:endParaRPr lang="en-IN" dirty="0"/>
          </a:p>
        </p:txBody>
      </p:sp>
    </p:spTree>
    <p:extLst>
      <p:ext uri="{BB962C8B-B14F-4D97-AF65-F5344CB8AC3E}">
        <p14:creationId xmlns:p14="http://schemas.microsoft.com/office/powerpoint/2010/main" val="122603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4303B2-23D9-0CCE-48DF-68B658F15056}"/>
              </a:ext>
            </a:extLst>
          </p:cNvPr>
          <p:cNvSpPr>
            <a:spLocks noGrp="1"/>
          </p:cNvSpPr>
          <p:nvPr>
            <p:ph idx="1"/>
          </p:nvPr>
        </p:nvSpPr>
        <p:spPr>
          <a:xfrm>
            <a:off x="748145" y="332508"/>
            <a:ext cx="10605655" cy="6434051"/>
          </a:xfrm>
        </p:spPr>
        <p:txBody>
          <a:bodyPr/>
          <a:lstStyle/>
          <a:p>
            <a:pPr algn="l"/>
            <a:r>
              <a:rPr lang="en-US" b="1" i="0" dirty="0">
                <a:solidFill>
                  <a:srgbClr val="000000"/>
                </a:solidFill>
                <a:effectLst/>
                <a:highlight>
                  <a:srgbClr val="FFFFFF"/>
                </a:highlight>
                <a:latin typeface="Lato" panose="020F0502020204030203" pitchFamily="34" charset="0"/>
              </a:rPr>
              <a:t>There are three main reasons for using the Box-Cox transformation:</a:t>
            </a:r>
            <a:endParaRPr lang="en-US" b="0" i="0" dirty="0">
              <a:solidFill>
                <a:srgbClr val="000000"/>
              </a:solidFill>
              <a:effectLst/>
              <a:highlight>
                <a:srgbClr val="FFFFFF"/>
              </a:highlight>
              <a:latin typeface="Lato" panose="020F0502020204030203" pitchFamily="34" charset="0"/>
            </a:endParaRPr>
          </a:p>
          <a:p>
            <a:pPr marL="0" indent="0" algn="l">
              <a:buNone/>
            </a:pPr>
            <a:r>
              <a:rPr lang="en-US" b="0" i="0" dirty="0">
                <a:solidFill>
                  <a:srgbClr val="000000"/>
                </a:solidFill>
                <a:effectLst/>
                <a:highlight>
                  <a:srgbClr val="FFFFFF"/>
                </a:highlight>
                <a:latin typeface="Lato" panose="020F0502020204030203" pitchFamily="34" charset="0"/>
              </a:rPr>
              <a:t>1. To stabilize the variance</a:t>
            </a:r>
            <a:br>
              <a:rPr lang="en-US" b="0" i="0" dirty="0">
                <a:solidFill>
                  <a:srgbClr val="000000"/>
                </a:solidFill>
                <a:effectLst/>
                <a:highlight>
                  <a:srgbClr val="FFFFFF"/>
                </a:highlight>
                <a:latin typeface="Lato" panose="020F0502020204030203" pitchFamily="34" charset="0"/>
              </a:rPr>
            </a:br>
            <a:r>
              <a:rPr lang="en-US" b="0" i="0" dirty="0">
                <a:solidFill>
                  <a:srgbClr val="000000"/>
                </a:solidFill>
                <a:effectLst/>
                <a:highlight>
                  <a:srgbClr val="FFFFFF"/>
                </a:highlight>
                <a:latin typeface="Lato" panose="020F0502020204030203" pitchFamily="34" charset="0"/>
              </a:rPr>
              <a:t>2. To improve normality</a:t>
            </a:r>
            <a:br>
              <a:rPr lang="en-US" b="0" i="0" dirty="0">
                <a:solidFill>
                  <a:srgbClr val="000000"/>
                </a:solidFill>
                <a:effectLst/>
                <a:highlight>
                  <a:srgbClr val="FFFFFF"/>
                </a:highlight>
                <a:latin typeface="Lato" panose="020F0502020204030203" pitchFamily="34" charset="0"/>
              </a:rPr>
            </a:br>
            <a:r>
              <a:rPr lang="en-US" b="0" i="0" dirty="0">
                <a:solidFill>
                  <a:srgbClr val="000000"/>
                </a:solidFill>
                <a:effectLst/>
                <a:highlight>
                  <a:srgbClr val="FFFFFF"/>
                </a:highlight>
                <a:latin typeface="Lato" panose="020F0502020204030203" pitchFamily="34" charset="0"/>
              </a:rPr>
              <a:t>3. To make patterns in the data more easily recognizable</a:t>
            </a:r>
          </a:p>
          <a:p>
            <a:pPr marL="0" indent="0" algn="l">
              <a:buNone/>
            </a:pPr>
            <a:endParaRPr lang="en-US" b="0" i="0" dirty="0">
              <a:solidFill>
                <a:srgbClr val="000000"/>
              </a:solidFill>
              <a:effectLst/>
              <a:highlight>
                <a:srgbClr val="FFFFFF"/>
              </a:highlight>
              <a:latin typeface="Lato" panose="020F0502020204030203" pitchFamily="34" charset="0"/>
            </a:endParaRPr>
          </a:p>
          <a:p>
            <a:pPr marL="0" indent="0">
              <a:buNone/>
            </a:pPr>
            <a:endParaRPr lang="en-IN" dirty="0"/>
          </a:p>
        </p:txBody>
      </p:sp>
      <p:pic>
        <p:nvPicPr>
          <p:cNvPr id="5" name="Picture 4">
            <a:extLst>
              <a:ext uri="{FF2B5EF4-FFF2-40B4-BE49-F238E27FC236}">
                <a16:creationId xmlns:a16="http://schemas.microsoft.com/office/drawing/2014/main" id="{4B3B1D54-E128-46A1-5A6F-F9B44511C761}"/>
              </a:ext>
            </a:extLst>
          </p:cNvPr>
          <p:cNvPicPr>
            <a:picLocks noChangeAspect="1"/>
          </p:cNvPicPr>
          <p:nvPr/>
        </p:nvPicPr>
        <p:blipFill>
          <a:blip r:embed="rId2"/>
          <a:stretch>
            <a:fillRect/>
          </a:stretch>
        </p:blipFill>
        <p:spPr>
          <a:xfrm>
            <a:off x="627641" y="2581405"/>
            <a:ext cx="10295283" cy="3496163"/>
          </a:xfrm>
          <a:prstGeom prst="rect">
            <a:avLst/>
          </a:prstGeom>
        </p:spPr>
      </p:pic>
    </p:spTree>
    <p:extLst>
      <p:ext uri="{BB962C8B-B14F-4D97-AF65-F5344CB8AC3E}">
        <p14:creationId xmlns:p14="http://schemas.microsoft.com/office/powerpoint/2010/main" val="1268665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6BCE3A-437C-7361-221D-1C3FCC94E684}"/>
              </a:ext>
            </a:extLst>
          </p:cNvPr>
          <p:cNvSpPr>
            <a:spLocks noGrp="1"/>
          </p:cNvSpPr>
          <p:nvPr>
            <p:ph idx="1"/>
          </p:nvPr>
        </p:nvSpPr>
        <p:spPr>
          <a:xfrm>
            <a:off x="382385" y="207818"/>
            <a:ext cx="11554691" cy="6367549"/>
          </a:xfrm>
        </p:spPr>
        <p:txBody>
          <a:bodyPr/>
          <a:lstStyle/>
          <a:p>
            <a:r>
              <a:rPr lang="en-US" dirty="0"/>
              <a:t>The value of </a:t>
            </a:r>
            <a:r>
              <a:rPr lang="en-US" dirty="0" err="1"/>
              <a:t>lamda</a:t>
            </a:r>
            <a:r>
              <a:rPr lang="en-US" dirty="0"/>
              <a:t> is chosen by seeing which value best approximate the transformed data to the normal distribution.</a:t>
            </a:r>
          </a:p>
          <a:p>
            <a:r>
              <a:rPr lang="en-US" dirty="0"/>
              <a:t>The optimal value = Best approximation of a normal distribution curve</a:t>
            </a:r>
          </a:p>
          <a:p>
            <a:pPr marL="0" indent="0">
              <a:buNone/>
            </a:pPr>
            <a:endParaRPr lang="en-US" dirty="0"/>
          </a:p>
          <a:p>
            <a:endParaRPr lang="en-IN" dirty="0"/>
          </a:p>
        </p:txBody>
      </p:sp>
      <p:pic>
        <p:nvPicPr>
          <p:cNvPr id="5" name="Picture 4">
            <a:extLst>
              <a:ext uri="{FF2B5EF4-FFF2-40B4-BE49-F238E27FC236}">
                <a16:creationId xmlns:a16="http://schemas.microsoft.com/office/drawing/2014/main" id="{A8327AB2-FAFD-73FA-8C68-62AE4BE9CFF1}"/>
              </a:ext>
            </a:extLst>
          </p:cNvPr>
          <p:cNvPicPr>
            <a:picLocks noChangeAspect="1"/>
          </p:cNvPicPr>
          <p:nvPr/>
        </p:nvPicPr>
        <p:blipFill>
          <a:blip r:embed="rId2"/>
          <a:stretch>
            <a:fillRect/>
          </a:stretch>
        </p:blipFill>
        <p:spPr>
          <a:xfrm>
            <a:off x="382386" y="1594429"/>
            <a:ext cx="11397690" cy="4619336"/>
          </a:xfrm>
          <a:prstGeom prst="rect">
            <a:avLst/>
          </a:prstGeom>
        </p:spPr>
      </p:pic>
    </p:spTree>
    <p:extLst>
      <p:ext uri="{BB962C8B-B14F-4D97-AF65-F5344CB8AC3E}">
        <p14:creationId xmlns:p14="http://schemas.microsoft.com/office/powerpoint/2010/main" val="253361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6311D-D33D-BEF0-CE68-BC740FF48C1D}"/>
              </a:ext>
            </a:extLst>
          </p:cNvPr>
          <p:cNvSpPr>
            <a:spLocks noGrp="1"/>
          </p:cNvSpPr>
          <p:nvPr>
            <p:ph type="title"/>
          </p:nvPr>
        </p:nvSpPr>
        <p:spPr/>
        <p:txBody>
          <a:bodyPr/>
          <a:lstStyle/>
          <a:p>
            <a:r>
              <a:rPr lang="en-US" dirty="0"/>
              <a:t>TRANSFORMATION TO RESOLVE OUTLIERS</a:t>
            </a:r>
            <a:endParaRPr lang="en-IN" dirty="0"/>
          </a:p>
        </p:txBody>
      </p:sp>
      <p:sp>
        <p:nvSpPr>
          <p:cNvPr id="3" name="Content Placeholder 2">
            <a:extLst>
              <a:ext uri="{FF2B5EF4-FFF2-40B4-BE49-F238E27FC236}">
                <a16:creationId xmlns:a16="http://schemas.microsoft.com/office/drawing/2014/main" id="{050AB150-E89B-21DC-5377-0E382DF179CE}"/>
              </a:ext>
            </a:extLst>
          </p:cNvPr>
          <p:cNvSpPr>
            <a:spLocks noGrp="1"/>
          </p:cNvSpPr>
          <p:nvPr>
            <p:ph idx="1"/>
          </p:nvPr>
        </p:nvSpPr>
        <p:spPr/>
        <p:txBody>
          <a:bodyPr/>
          <a:lstStyle/>
          <a:p>
            <a:pPr algn="l"/>
            <a:r>
              <a:rPr lang="en-US" sz="1800" b="0" i="0" u="none" strike="noStrike" baseline="0" dirty="0">
                <a:latin typeface="CMR10"/>
              </a:rPr>
              <a:t>Outliers as samples that are exceptionally far from the mainstream of the data.</a:t>
            </a:r>
          </a:p>
          <a:p>
            <a:pPr algn="l"/>
            <a:r>
              <a:rPr lang="en-US" sz="1800" b="0" i="0" u="none" strike="noStrike" baseline="0" dirty="0">
                <a:latin typeface="CMR10"/>
              </a:rPr>
              <a:t>When one or more samples are suspected to be outliers, the first step is to make sure that the values are scientifically </a:t>
            </a:r>
            <a:r>
              <a:rPr lang="en-IN" sz="1800" b="0" i="0" u="none" strike="noStrike" baseline="0" dirty="0">
                <a:latin typeface="CMR10"/>
              </a:rPr>
              <a:t>valid.</a:t>
            </a:r>
          </a:p>
          <a:p>
            <a:pPr algn="l"/>
            <a:r>
              <a:rPr lang="en-US" sz="1800" b="0" i="0" u="none" strike="noStrike" baseline="0" dirty="0">
                <a:latin typeface="CMR10"/>
              </a:rPr>
              <a:t>If a model is considered to be sensitive to outliers, one data transformation that can minimize the problem is the </a:t>
            </a:r>
            <a:r>
              <a:rPr lang="en-US" sz="1800" b="0" i="1" u="none" strike="noStrike" baseline="0" dirty="0">
                <a:latin typeface="CMTI10"/>
              </a:rPr>
              <a:t>spatial sign.</a:t>
            </a:r>
          </a:p>
          <a:p>
            <a:pPr algn="l"/>
            <a:r>
              <a:rPr lang="en-IN" sz="1800" b="0" i="0" u="none" strike="noStrike" baseline="0" dirty="0">
                <a:latin typeface="CMR10"/>
              </a:rPr>
              <a:t>This </a:t>
            </a:r>
            <a:r>
              <a:rPr lang="en-US" sz="1800" b="0" i="0" u="none" strike="noStrike" baseline="0" dirty="0">
                <a:latin typeface="CMR10"/>
              </a:rPr>
              <a:t>procedure projects the predictor values onto a multidimensional sphere. This has the effect of making all the samples the same distance from the center of </a:t>
            </a:r>
            <a:r>
              <a:rPr lang="en-IN" sz="1800" b="0" i="0" u="none" strike="noStrike" baseline="0" dirty="0">
                <a:latin typeface="CMR10"/>
              </a:rPr>
              <a:t>the sphere.</a:t>
            </a:r>
          </a:p>
          <a:p>
            <a:pPr algn="l"/>
            <a:r>
              <a:rPr lang="en-IN" sz="1800" dirty="0">
                <a:latin typeface="CMR10"/>
              </a:rPr>
              <a:t>Mathematically each sample is divided by its squared norm.</a:t>
            </a:r>
            <a:endParaRPr lang="en-IN" sz="1800" b="0" i="0" u="none" strike="noStrike" baseline="0" dirty="0">
              <a:latin typeface="CMR10"/>
            </a:endParaRPr>
          </a:p>
          <a:p>
            <a:pPr marL="0" indent="0" algn="l">
              <a:buNone/>
            </a:pPr>
            <a:endParaRPr lang="en-IN" dirty="0"/>
          </a:p>
        </p:txBody>
      </p:sp>
      <p:pic>
        <p:nvPicPr>
          <p:cNvPr id="5" name="Picture 4">
            <a:extLst>
              <a:ext uri="{FF2B5EF4-FFF2-40B4-BE49-F238E27FC236}">
                <a16:creationId xmlns:a16="http://schemas.microsoft.com/office/drawing/2014/main" id="{9AD8D159-684A-74AD-9828-4F71DD868DB4}"/>
              </a:ext>
            </a:extLst>
          </p:cNvPr>
          <p:cNvPicPr>
            <a:picLocks noChangeAspect="1"/>
          </p:cNvPicPr>
          <p:nvPr/>
        </p:nvPicPr>
        <p:blipFill>
          <a:blip r:embed="rId2"/>
          <a:stretch>
            <a:fillRect/>
          </a:stretch>
        </p:blipFill>
        <p:spPr>
          <a:xfrm>
            <a:off x="3976030" y="4485350"/>
            <a:ext cx="3200847" cy="1691613"/>
          </a:xfrm>
          <a:prstGeom prst="rect">
            <a:avLst/>
          </a:prstGeom>
        </p:spPr>
      </p:pic>
    </p:spTree>
    <p:extLst>
      <p:ext uri="{BB962C8B-B14F-4D97-AF65-F5344CB8AC3E}">
        <p14:creationId xmlns:p14="http://schemas.microsoft.com/office/powerpoint/2010/main" val="725112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97DCE6-8402-F99E-4D22-8735E38DCB55}"/>
              </a:ext>
            </a:extLst>
          </p:cNvPr>
          <p:cNvSpPr>
            <a:spLocks noGrp="1"/>
          </p:cNvSpPr>
          <p:nvPr>
            <p:ph idx="1"/>
          </p:nvPr>
        </p:nvSpPr>
        <p:spPr>
          <a:xfrm>
            <a:off x="498764" y="324196"/>
            <a:ext cx="10855036" cy="5852767"/>
          </a:xfrm>
        </p:spPr>
        <p:txBody>
          <a:bodyPr/>
          <a:lstStyle/>
          <a:p>
            <a:pPr algn="l"/>
            <a:r>
              <a:rPr lang="en-US" sz="1800" b="0" i="0" u="none" strike="noStrike" baseline="0" dirty="0">
                <a:latin typeface="CMR10"/>
              </a:rPr>
              <a:t>Since the denominator is intended to measure the squared distance to the center of the predictor’s distribution, it is important to center and scale the predictor data prior to using this transformation.</a:t>
            </a:r>
          </a:p>
          <a:p>
            <a:pPr marL="0" indent="0" algn="l">
              <a:buNone/>
            </a:pPr>
            <a:endParaRPr lang="en-IN" dirty="0"/>
          </a:p>
        </p:txBody>
      </p:sp>
      <p:pic>
        <p:nvPicPr>
          <p:cNvPr id="5" name="Picture 4">
            <a:extLst>
              <a:ext uri="{FF2B5EF4-FFF2-40B4-BE49-F238E27FC236}">
                <a16:creationId xmlns:a16="http://schemas.microsoft.com/office/drawing/2014/main" id="{EE861B48-C263-E9CF-CA8D-E4F632936E98}"/>
              </a:ext>
            </a:extLst>
          </p:cNvPr>
          <p:cNvPicPr>
            <a:picLocks noChangeAspect="1"/>
          </p:cNvPicPr>
          <p:nvPr/>
        </p:nvPicPr>
        <p:blipFill>
          <a:blip r:embed="rId2"/>
          <a:stretch>
            <a:fillRect/>
          </a:stretch>
        </p:blipFill>
        <p:spPr>
          <a:xfrm>
            <a:off x="1291454" y="1137535"/>
            <a:ext cx="9392961" cy="5039428"/>
          </a:xfrm>
          <a:prstGeom prst="rect">
            <a:avLst/>
          </a:prstGeom>
        </p:spPr>
      </p:pic>
    </p:spTree>
    <p:extLst>
      <p:ext uri="{BB962C8B-B14F-4D97-AF65-F5344CB8AC3E}">
        <p14:creationId xmlns:p14="http://schemas.microsoft.com/office/powerpoint/2010/main" val="319972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2F025-A38C-A8BA-CB4B-4C5D56F8FE49}"/>
              </a:ext>
            </a:extLst>
          </p:cNvPr>
          <p:cNvSpPr>
            <a:spLocks noGrp="1"/>
          </p:cNvSpPr>
          <p:nvPr>
            <p:ph type="title"/>
          </p:nvPr>
        </p:nvSpPr>
        <p:spPr/>
        <p:txBody>
          <a:bodyPr/>
          <a:lstStyle/>
          <a:p>
            <a:r>
              <a:rPr lang="en-US" b="1" dirty="0"/>
              <a:t>DATA REDUCTION AND FEATURE EXTRACTION</a:t>
            </a:r>
            <a:endParaRPr lang="en-IN" b="1" dirty="0"/>
          </a:p>
        </p:txBody>
      </p:sp>
      <p:sp>
        <p:nvSpPr>
          <p:cNvPr id="3" name="Content Placeholder 2">
            <a:extLst>
              <a:ext uri="{FF2B5EF4-FFF2-40B4-BE49-F238E27FC236}">
                <a16:creationId xmlns:a16="http://schemas.microsoft.com/office/drawing/2014/main" id="{A42C1BDB-69AD-D445-8FFB-9806FE191884}"/>
              </a:ext>
            </a:extLst>
          </p:cNvPr>
          <p:cNvSpPr>
            <a:spLocks noGrp="1"/>
          </p:cNvSpPr>
          <p:nvPr>
            <p:ph idx="1"/>
          </p:nvPr>
        </p:nvSpPr>
        <p:spPr>
          <a:xfrm>
            <a:off x="340823" y="1820488"/>
            <a:ext cx="11646130" cy="4813068"/>
          </a:xfrm>
        </p:spPr>
        <p:txBody>
          <a:bodyPr>
            <a:normAutofit/>
          </a:bodyPr>
          <a:lstStyle/>
          <a:p>
            <a:pPr algn="just"/>
            <a:r>
              <a:rPr lang="en-US" b="0" i="0" u="none" strike="noStrike" baseline="0" dirty="0">
                <a:latin typeface="CMR10"/>
              </a:rPr>
              <a:t>Data reduction techniques are another class of predictor transformations.</a:t>
            </a:r>
          </a:p>
          <a:p>
            <a:pPr algn="just"/>
            <a:r>
              <a:rPr lang="en-US" b="0" i="0" u="none" strike="noStrike" baseline="0" dirty="0">
                <a:latin typeface="CMR10"/>
              </a:rPr>
              <a:t>These methods reduce the data by generating a smaller set of predictors that seek to capture a majority of the information in the original variables. </a:t>
            </a:r>
          </a:p>
          <a:p>
            <a:pPr algn="just"/>
            <a:r>
              <a:rPr lang="en-US" b="0" i="0" u="none" strike="noStrike" baseline="0" dirty="0">
                <a:latin typeface="CMR10"/>
              </a:rPr>
              <a:t>In this way, fewer variables can be used that provide reasonable fidelity to the </a:t>
            </a:r>
            <a:r>
              <a:rPr lang="en-IN" b="0" i="0" u="none" strike="noStrike" baseline="0" dirty="0">
                <a:latin typeface="CMR10"/>
              </a:rPr>
              <a:t>original data.</a:t>
            </a:r>
          </a:p>
          <a:p>
            <a:pPr algn="just"/>
            <a:r>
              <a:rPr lang="en-US" b="0" i="0" u="none" strike="noStrike" baseline="0" dirty="0">
                <a:latin typeface="CMR10"/>
              </a:rPr>
              <a:t>For most data reduction techniques, the new predictors are functions of the original predictors; therefore, all the original predictors are still needed to create the surrogate variables. </a:t>
            </a:r>
          </a:p>
          <a:p>
            <a:pPr algn="just"/>
            <a:r>
              <a:rPr lang="en-US" b="0" i="0" u="none" strike="noStrike" baseline="0" dirty="0">
                <a:latin typeface="CMR10"/>
              </a:rPr>
              <a:t>This class of methods is often </a:t>
            </a:r>
            <a:r>
              <a:rPr lang="en-IN" b="0" i="0" u="none" strike="noStrike" baseline="0" dirty="0">
                <a:latin typeface="CMR10"/>
              </a:rPr>
              <a:t>called </a:t>
            </a:r>
            <a:r>
              <a:rPr lang="en-IN" b="0" i="1" u="none" strike="noStrike" baseline="0" dirty="0">
                <a:latin typeface="CMTI10"/>
              </a:rPr>
              <a:t>signal extraction </a:t>
            </a:r>
            <a:r>
              <a:rPr lang="en-IN" b="0" i="0" u="none" strike="noStrike" baseline="0" dirty="0">
                <a:latin typeface="CMR10"/>
              </a:rPr>
              <a:t>or </a:t>
            </a:r>
            <a:r>
              <a:rPr lang="en-IN" b="0" i="1" u="none" strike="noStrike" baseline="0" dirty="0">
                <a:latin typeface="CMTI10"/>
              </a:rPr>
              <a:t>feature extraction </a:t>
            </a:r>
            <a:r>
              <a:rPr lang="en-IN" b="0" i="0" u="none" strike="noStrike" baseline="0" dirty="0">
                <a:latin typeface="CMR10"/>
              </a:rPr>
              <a:t>techniques.</a:t>
            </a:r>
            <a:endParaRPr lang="en-IN" dirty="0"/>
          </a:p>
        </p:txBody>
      </p:sp>
    </p:spTree>
    <p:extLst>
      <p:ext uri="{BB962C8B-B14F-4D97-AF65-F5344CB8AC3E}">
        <p14:creationId xmlns:p14="http://schemas.microsoft.com/office/powerpoint/2010/main" val="2694633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E816-0A83-6174-9FA2-843B65996FD9}"/>
              </a:ext>
            </a:extLst>
          </p:cNvPr>
          <p:cNvSpPr>
            <a:spLocks noGrp="1"/>
          </p:cNvSpPr>
          <p:nvPr>
            <p:ph type="title"/>
          </p:nvPr>
        </p:nvSpPr>
        <p:spPr/>
        <p:txBody>
          <a:bodyPr/>
          <a:lstStyle/>
          <a:p>
            <a:r>
              <a:rPr lang="en-US" dirty="0"/>
              <a:t>PRINCIPLE COMPONENT ANALYSIS</a:t>
            </a:r>
            <a:endParaRPr lang="en-IN" dirty="0"/>
          </a:p>
        </p:txBody>
      </p:sp>
      <p:sp>
        <p:nvSpPr>
          <p:cNvPr id="3" name="Content Placeholder 2">
            <a:extLst>
              <a:ext uri="{FF2B5EF4-FFF2-40B4-BE49-F238E27FC236}">
                <a16:creationId xmlns:a16="http://schemas.microsoft.com/office/drawing/2014/main" id="{52ED8C8B-E374-BDAD-EE6F-189299F3FCE2}"/>
              </a:ext>
            </a:extLst>
          </p:cNvPr>
          <p:cNvSpPr>
            <a:spLocks noGrp="1"/>
          </p:cNvSpPr>
          <p:nvPr>
            <p:ph idx="1"/>
          </p:nvPr>
        </p:nvSpPr>
        <p:spPr>
          <a:xfrm>
            <a:off x="224443" y="1496291"/>
            <a:ext cx="11787447" cy="5253644"/>
          </a:xfrm>
        </p:spPr>
        <p:txBody>
          <a:bodyPr/>
          <a:lstStyle/>
          <a:p>
            <a:pPr algn="just"/>
            <a:r>
              <a:rPr lang="en-US" sz="2400" b="0" i="0" dirty="0">
                <a:solidFill>
                  <a:srgbClr val="273239"/>
                </a:solidFill>
                <a:effectLst/>
                <a:highlight>
                  <a:srgbClr val="FFFFFF"/>
                </a:highlight>
              </a:rPr>
              <a:t>Principal Component Analysis (PCA) is an </a:t>
            </a:r>
            <a:r>
              <a:rPr lang="en-US" sz="2400" dirty="0">
                <a:solidFill>
                  <a:srgbClr val="273239"/>
                </a:solidFill>
                <a:highlight>
                  <a:srgbClr val="FFFFFF"/>
                </a:highlight>
              </a:rPr>
              <a:t>unsupervised learning</a:t>
            </a:r>
            <a:r>
              <a:rPr lang="en-US" sz="2400" b="0" i="0" dirty="0">
                <a:solidFill>
                  <a:srgbClr val="273239"/>
                </a:solidFill>
                <a:effectLst/>
                <a:highlight>
                  <a:srgbClr val="FFFFFF"/>
                </a:highlight>
              </a:rPr>
              <a:t> algorithm technique used to examine the interrelations among a set of variables. </a:t>
            </a:r>
          </a:p>
          <a:p>
            <a:pPr algn="just"/>
            <a:r>
              <a:rPr lang="en-US" sz="2400" b="0" i="0" dirty="0">
                <a:solidFill>
                  <a:srgbClr val="273239"/>
                </a:solidFill>
                <a:effectLst/>
                <a:highlight>
                  <a:srgbClr val="FFFFFF"/>
                </a:highlight>
              </a:rPr>
              <a:t>PCA is the most widely used tool in exploratory data analysis and in machine learning for predictive models. </a:t>
            </a:r>
            <a:endParaRPr lang="en-US" sz="2400" dirty="0">
              <a:solidFill>
                <a:srgbClr val="273239"/>
              </a:solidFill>
              <a:highlight>
                <a:srgbClr val="FFFFFF"/>
              </a:highlight>
            </a:endParaRPr>
          </a:p>
          <a:p>
            <a:pPr algn="just"/>
            <a:r>
              <a:rPr lang="en-US" sz="2400" b="0" i="0" dirty="0">
                <a:solidFill>
                  <a:srgbClr val="273239"/>
                </a:solidFill>
                <a:effectLst/>
                <a:highlight>
                  <a:srgbClr val="FFFFFF"/>
                </a:highlight>
              </a:rPr>
              <a:t>The main goal of Principal Component Analysis (PCA) is to reduce the dimensionality of a dataset while preserving the most important patterns or relationships between the variables without any prior knowledge of the target variables.</a:t>
            </a:r>
          </a:p>
          <a:p>
            <a:pPr algn="just"/>
            <a:endParaRPr lang="en-US" b="0" i="0" dirty="0">
              <a:solidFill>
                <a:srgbClr val="273239"/>
              </a:solidFill>
              <a:effectLst/>
              <a:highlight>
                <a:srgbClr val="FFFFFF"/>
              </a:highlight>
            </a:endParaRPr>
          </a:p>
        </p:txBody>
      </p:sp>
      <p:pic>
        <p:nvPicPr>
          <p:cNvPr id="5" name="Picture 4">
            <a:extLst>
              <a:ext uri="{FF2B5EF4-FFF2-40B4-BE49-F238E27FC236}">
                <a16:creationId xmlns:a16="http://schemas.microsoft.com/office/drawing/2014/main" id="{2F676F2A-28DF-4712-BE4F-2B3AF92E2073}"/>
              </a:ext>
            </a:extLst>
          </p:cNvPr>
          <p:cNvPicPr>
            <a:picLocks noChangeAspect="1"/>
          </p:cNvPicPr>
          <p:nvPr/>
        </p:nvPicPr>
        <p:blipFill>
          <a:blip r:embed="rId2"/>
          <a:stretch>
            <a:fillRect/>
          </a:stretch>
        </p:blipFill>
        <p:spPr>
          <a:xfrm>
            <a:off x="1147156" y="4123113"/>
            <a:ext cx="10515600" cy="2336150"/>
          </a:xfrm>
          <a:prstGeom prst="rect">
            <a:avLst/>
          </a:prstGeom>
        </p:spPr>
      </p:pic>
    </p:spTree>
    <p:extLst>
      <p:ext uri="{BB962C8B-B14F-4D97-AF65-F5344CB8AC3E}">
        <p14:creationId xmlns:p14="http://schemas.microsoft.com/office/powerpoint/2010/main" val="367901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FC38E3-7A1A-F467-F020-5291FB825C27}"/>
              </a:ext>
            </a:extLst>
          </p:cNvPr>
          <p:cNvSpPr>
            <a:spLocks noGrp="1"/>
          </p:cNvSpPr>
          <p:nvPr>
            <p:ph idx="1"/>
          </p:nvPr>
        </p:nvSpPr>
        <p:spPr>
          <a:xfrm>
            <a:off x="390697" y="274320"/>
            <a:ext cx="11463251" cy="6259484"/>
          </a:xfrm>
        </p:spPr>
        <p:txBody>
          <a:bodyPr/>
          <a:lstStyle/>
          <a:p>
            <a:pPr algn="l"/>
            <a:r>
              <a:rPr lang="en-US" sz="1800" b="0" i="0" u="none" strike="noStrike" baseline="0" dirty="0">
                <a:solidFill>
                  <a:srgbClr val="000000"/>
                </a:solidFill>
                <a:latin typeface="CMR10"/>
              </a:rPr>
              <a:t> </a:t>
            </a:r>
            <a:r>
              <a:rPr lang="en-US" sz="2400" b="0" i="0" u="none" strike="noStrike" baseline="0" dirty="0">
                <a:solidFill>
                  <a:srgbClr val="000000"/>
                </a:solidFill>
              </a:rPr>
              <a:t>This method seeks to find linear combinations of the predictors, known as principal components (PCs), which capture the most possible variance. </a:t>
            </a:r>
          </a:p>
          <a:p>
            <a:pPr algn="l"/>
            <a:r>
              <a:rPr lang="en-US" sz="2400" b="0" i="0" u="none" strike="noStrike" baseline="0" dirty="0">
                <a:solidFill>
                  <a:srgbClr val="000000"/>
                </a:solidFill>
              </a:rPr>
              <a:t>The</a:t>
            </a:r>
            <a:r>
              <a:rPr lang="en-US" sz="2400" dirty="0">
                <a:solidFill>
                  <a:srgbClr val="000000"/>
                </a:solidFill>
              </a:rPr>
              <a:t> </a:t>
            </a:r>
            <a:r>
              <a:rPr lang="en-US" sz="2400" b="0" i="0" u="none" strike="noStrike" baseline="0" dirty="0">
                <a:solidFill>
                  <a:srgbClr val="000000"/>
                </a:solidFill>
              </a:rPr>
              <a:t>first PC is defined as the linear combination of the predictors that captures the most variability of all possible linear combinations. </a:t>
            </a:r>
          </a:p>
          <a:p>
            <a:pPr algn="l"/>
            <a:r>
              <a:rPr lang="en-US" sz="2400" b="0" i="0" u="none" strike="noStrike" baseline="0" dirty="0">
                <a:solidFill>
                  <a:srgbClr val="000000"/>
                </a:solidFill>
              </a:rPr>
              <a:t>Then, subsequent PCs are derived such that these linear combinations capture the most remaining variability while also being uncorrelated with all previous PCs.</a:t>
            </a:r>
          </a:p>
          <a:p>
            <a:pPr algn="l"/>
            <a:r>
              <a:rPr lang="en-US" sz="2400" b="0" i="0" u="none" strike="noStrike" baseline="0" dirty="0">
                <a:solidFill>
                  <a:srgbClr val="000000"/>
                </a:solidFill>
              </a:rPr>
              <a:t> Mathematically, the </a:t>
            </a:r>
            <a:r>
              <a:rPr lang="en-US" sz="2400" b="0" i="1" u="none" strike="noStrike" baseline="0" dirty="0" err="1">
                <a:solidFill>
                  <a:srgbClr val="000000"/>
                </a:solidFill>
              </a:rPr>
              <a:t>j</a:t>
            </a:r>
            <a:r>
              <a:rPr lang="en-US" sz="2400" b="0" i="0" u="none" strike="noStrike" baseline="0" dirty="0" err="1">
                <a:solidFill>
                  <a:srgbClr val="000000"/>
                </a:solidFill>
              </a:rPr>
              <a:t>th</a:t>
            </a:r>
            <a:r>
              <a:rPr lang="en-US" sz="2400" b="0" i="0" u="none" strike="noStrike" baseline="0" dirty="0">
                <a:solidFill>
                  <a:srgbClr val="000000"/>
                </a:solidFill>
              </a:rPr>
              <a:t> PC can be written as:</a:t>
            </a:r>
          </a:p>
          <a:p>
            <a:pPr marL="0" indent="0" algn="l">
              <a:buNone/>
            </a:pPr>
            <a:r>
              <a:rPr lang="en-IN" sz="2400" b="0" i="0" u="none" strike="noStrike" baseline="0" dirty="0">
                <a:solidFill>
                  <a:srgbClr val="000000"/>
                </a:solidFill>
              </a:rPr>
              <a:t>                         </a:t>
            </a:r>
            <a:r>
              <a:rPr lang="en-IN" sz="2400" b="0" i="0" u="none" strike="noStrike" baseline="0" dirty="0" err="1">
                <a:solidFill>
                  <a:srgbClr val="000000"/>
                </a:solidFill>
              </a:rPr>
              <a:t>PC</a:t>
            </a:r>
            <a:r>
              <a:rPr lang="en-IN" sz="2400" b="0" i="1" u="none" strike="noStrike" baseline="0" dirty="0" err="1">
                <a:solidFill>
                  <a:srgbClr val="000000"/>
                </a:solidFill>
              </a:rPr>
              <a:t>j</a:t>
            </a:r>
            <a:r>
              <a:rPr lang="en-IN" sz="2400" b="0" i="1" u="none" strike="noStrike" baseline="0" dirty="0">
                <a:solidFill>
                  <a:srgbClr val="000000"/>
                </a:solidFill>
              </a:rPr>
              <a:t> </a:t>
            </a:r>
            <a:r>
              <a:rPr lang="en-IN" sz="2400" b="0" i="0" u="none" strike="noStrike" baseline="0" dirty="0">
                <a:solidFill>
                  <a:srgbClr val="000000"/>
                </a:solidFill>
              </a:rPr>
              <a:t>= (</a:t>
            </a:r>
            <a:r>
              <a:rPr lang="en-IN" sz="2400" b="0" i="1" u="none" strike="noStrike" baseline="0" dirty="0">
                <a:solidFill>
                  <a:srgbClr val="000000"/>
                </a:solidFill>
              </a:rPr>
              <a:t>aj</a:t>
            </a:r>
            <a:r>
              <a:rPr lang="en-IN" sz="2400" b="0" i="0" u="none" strike="noStrike" baseline="0" dirty="0">
                <a:solidFill>
                  <a:srgbClr val="000000"/>
                </a:solidFill>
              </a:rPr>
              <a:t>1 </a:t>
            </a:r>
            <a:r>
              <a:rPr lang="en-IN" sz="2400" b="0" i="1" u="none" strike="noStrike" baseline="0" dirty="0">
                <a:solidFill>
                  <a:srgbClr val="000000"/>
                </a:solidFill>
              </a:rPr>
              <a:t>× </a:t>
            </a:r>
            <a:r>
              <a:rPr lang="en-IN" sz="2400" b="0" i="0" u="none" strike="noStrike" baseline="0" dirty="0">
                <a:solidFill>
                  <a:srgbClr val="000000"/>
                </a:solidFill>
              </a:rPr>
              <a:t>Predictor 1) + (</a:t>
            </a:r>
            <a:r>
              <a:rPr lang="en-IN" sz="2400" b="0" i="1" u="none" strike="noStrike" baseline="0" dirty="0">
                <a:solidFill>
                  <a:srgbClr val="000000"/>
                </a:solidFill>
              </a:rPr>
              <a:t>aj</a:t>
            </a:r>
            <a:r>
              <a:rPr lang="en-IN" sz="2400" b="0" i="0" u="none" strike="noStrike" baseline="0" dirty="0">
                <a:solidFill>
                  <a:srgbClr val="000000"/>
                </a:solidFill>
              </a:rPr>
              <a:t>2 </a:t>
            </a:r>
            <a:r>
              <a:rPr lang="en-IN" sz="2400" b="0" i="1" u="none" strike="noStrike" baseline="0" dirty="0">
                <a:solidFill>
                  <a:srgbClr val="000000"/>
                </a:solidFill>
              </a:rPr>
              <a:t>× </a:t>
            </a:r>
            <a:r>
              <a:rPr lang="en-IN" sz="2400" b="0" i="0" u="none" strike="noStrike" baseline="0" dirty="0">
                <a:solidFill>
                  <a:srgbClr val="000000"/>
                </a:solidFill>
              </a:rPr>
              <a:t>Predictor 2) + </a:t>
            </a:r>
            <a:r>
              <a:rPr lang="en-IN" sz="2400" b="0" i="1" u="none" strike="noStrike" baseline="0" dirty="0">
                <a:solidFill>
                  <a:srgbClr val="000000"/>
                </a:solidFill>
              </a:rPr>
              <a:t>· · · </a:t>
            </a:r>
            <a:r>
              <a:rPr lang="en-IN" sz="2400" b="0" i="0" u="none" strike="noStrike" baseline="0" dirty="0">
                <a:solidFill>
                  <a:srgbClr val="000000"/>
                </a:solidFill>
              </a:rPr>
              <a:t>+ (</a:t>
            </a:r>
            <a:r>
              <a:rPr lang="en-IN" sz="2400" b="0" i="1" u="none" strike="noStrike" baseline="0" dirty="0" err="1">
                <a:solidFill>
                  <a:srgbClr val="000000"/>
                </a:solidFill>
              </a:rPr>
              <a:t>ajP</a:t>
            </a:r>
            <a:r>
              <a:rPr lang="en-IN" sz="2400" b="0" i="1" u="none" strike="noStrike" baseline="0" dirty="0">
                <a:solidFill>
                  <a:srgbClr val="000000"/>
                </a:solidFill>
              </a:rPr>
              <a:t> × </a:t>
            </a:r>
            <a:r>
              <a:rPr lang="en-IN" sz="2400" b="0" i="0" u="none" strike="noStrike" baseline="0" dirty="0">
                <a:solidFill>
                  <a:srgbClr val="000000"/>
                </a:solidFill>
              </a:rPr>
              <a:t>Predictor </a:t>
            </a:r>
            <a:r>
              <a:rPr lang="en-IN" sz="2400" b="0" i="1" u="none" strike="noStrike" baseline="0" dirty="0">
                <a:solidFill>
                  <a:srgbClr val="000000"/>
                </a:solidFill>
              </a:rPr>
              <a:t>P</a:t>
            </a:r>
            <a:r>
              <a:rPr lang="en-IN" sz="2400" b="0" i="0" u="none" strike="noStrike" baseline="0" dirty="0">
                <a:solidFill>
                  <a:srgbClr val="000000"/>
                </a:solidFill>
              </a:rPr>
              <a:t>)</a:t>
            </a:r>
            <a:r>
              <a:rPr lang="en-IN" sz="2400" b="0" i="1" u="none" strike="noStrike" baseline="0" dirty="0">
                <a:solidFill>
                  <a:srgbClr val="000000"/>
                </a:solidFill>
              </a:rPr>
              <a:t>.</a:t>
            </a:r>
          </a:p>
          <a:p>
            <a:pPr algn="l"/>
            <a:r>
              <a:rPr lang="en-US" sz="2400" b="0" i="1" u="none" strike="noStrike" baseline="0" dirty="0">
                <a:solidFill>
                  <a:srgbClr val="000000"/>
                </a:solidFill>
              </a:rPr>
              <a:t>P </a:t>
            </a:r>
            <a:r>
              <a:rPr lang="en-US" sz="2400" b="0" i="0" u="none" strike="noStrike" baseline="0" dirty="0">
                <a:solidFill>
                  <a:srgbClr val="000000"/>
                </a:solidFill>
              </a:rPr>
              <a:t>is the number of predictors. The coefficients </a:t>
            </a:r>
            <a:r>
              <a:rPr lang="en-US" sz="2400" b="0" i="1" u="none" strike="noStrike" baseline="0" dirty="0">
                <a:solidFill>
                  <a:srgbClr val="000000"/>
                </a:solidFill>
              </a:rPr>
              <a:t>aj</a:t>
            </a:r>
            <a:r>
              <a:rPr lang="en-US" sz="2400" b="0" i="0" u="none" strike="noStrike" baseline="0" dirty="0">
                <a:solidFill>
                  <a:srgbClr val="000000"/>
                </a:solidFill>
              </a:rPr>
              <a:t>1, </a:t>
            </a:r>
            <a:r>
              <a:rPr lang="en-US" sz="2400" b="0" i="1" u="none" strike="noStrike" baseline="0" dirty="0">
                <a:solidFill>
                  <a:srgbClr val="000000"/>
                </a:solidFill>
              </a:rPr>
              <a:t>aj</a:t>
            </a:r>
            <a:r>
              <a:rPr lang="en-US" sz="2400" b="0" i="0" u="none" strike="noStrike" baseline="0" dirty="0">
                <a:solidFill>
                  <a:srgbClr val="000000"/>
                </a:solidFill>
              </a:rPr>
              <a:t>2,. . . , </a:t>
            </a:r>
            <a:r>
              <a:rPr lang="en-US" sz="2400" b="0" i="1" u="none" strike="noStrike" baseline="0" dirty="0" err="1">
                <a:solidFill>
                  <a:srgbClr val="000000"/>
                </a:solidFill>
              </a:rPr>
              <a:t>ajP</a:t>
            </a:r>
            <a:r>
              <a:rPr lang="en-US" sz="2400" b="0" i="1" u="none" strike="noStrike" baseline="0" dirty="0">
                <a:solidFill>
                  <a:srgbClr val="000000"/>
                </a:solidFill>
              </a:rPr>
              <a:t> </a:t>
            </a:r>
            <a:r>
              <a:rPr lang="en-US" sz="2400" b="0" i="0" u="none" strike="noStrike" baseline="0" dirty="0">
                <a:solidFill>
                  <a:srgbClr val="000000"/>
                </a:solidFill>
              </a:rPr>
              <a:t>are called component weights and help us understand which predictors are most important </a:t>
            </a:r>
            <a:r>
              <a:rPr lang="en-IN" sz="2400" b="0" i="0" u="none" strike="noStrike" baseline="0" dirty="0">
                <a:solidFill>
                  <a:srgbClr val="000000"/>
                </a:solidFill>
              </a:rPr>
              <a:t>to each PC.</a:t>
            </a:r>
            <a:endParaRPr lang="en-IN" sz="2400" dirty="0"/>
          </a:p>
        </p:txBody>
      </p:sp>
    </p:spTree>
    <p:extLst>
      <p:ext uri="{BB962C8B-B14F-4D97-AF65-F5344CB8AC3E}">
        <p14:creationId xmlns:p14="http://schemas.microsoft.com/office/powerpoint/2010/main" val="798912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BD6429-F1FA-ECE3-859B-1F1CA1950381}"/>
              </a:ext>
            </a:extLst>
          </p:cNvPr>
          <p:cNvPicPr>
            <a:picLocks noGrp="1" noChangeAspect="1"/>
          </p:cNvPicPr>
          <p:nvPr>
            <p:ph idx="1"/>
          </p:nvPr>
        </p:nvPicPr>
        <p:blipFill>
          <a:blip r:embed="rId2"/>
          <a:stretch>
            <a:fillRect/>
          </a:stretch>
        </p:blipFill>
        <p:spPr>
          <a:xfrm>
            <a:off x="1001120" y="1047673"/>
            <a:ext cx="4039164" cy="3629532"/>
          </a:xfrm>
        </p:spPr>
      </p:pic>
      <p:pic>
        <p:nvPicPr>
          <p:cNvPr id="7" name="Picture 6">
            <a:extLst>
              <a:ext uri="{FF2B5EF4-FFF2-40B4-BE49-F238E27FC236}">
                <a16:creationId xmlns:a16="http://schemas.microsoft.com/office/drawing/2014/main" id="{7F57296D-C985-6233-FCBC-4F378F3BCFAB}"/>
              </a:ext>
            </a:extLst>
          </p:cNvPr>
          <p:cNvPicPr>
            <a:picLocks noChangeAspect="1"/>
          </p:cNvPicPr>
          <p:nvPr/>
        </p:nvPicPr>
        <p:blipFill>
          <a:blip r:embed="rId3"/>
          <a:stretch>
            <a:fillRect/>
          </a:stretch>
        </p:blipFill>
        <p:spPr>
          <a:xfrm>
            <a:off x="6096000" y="354855"/>
            <a:ext cx="5367895" cy="5347675"/>
          </a:xfrm>
          <a:prstGeom prst="rect">
            <a:avLst/>
          </a:prstGeom>
        </p:spPr>
      </p:pic>
    </p:spTree>
    <p:extLst>
      <p:ext uri="{BB962C8B-B14F-4D97-AF65-F5344CB8AC3E}">
        <p14:creationId xmlns:p14="http://schemas.microsoft.com/office/powerpoint/2010/main" val="2972912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41293-6CF3-C681-35F0-29A76B160C97}"/>
              </a:ext>
            </a:extLst>
          </p:cNvPr>
          <p:cNvSpPr>
            <a:spLocks noGrp="1"/>
          </p:cNvSpPr>
          <p:nvPr>
            <p:ph type="title"/>
          </p:nvPr>
        </p:nvSpPr>
        <p:spPr/>
        <p:txBody>
          <a:bodyPr/>
          <a:lstStyle/>
          <a:p>
            <a:pPr algn="ctr"/>
            <a:r>
              <a:rPr lang="en-US" dirty="0"/>
              <a:t>DATA CLEANSING</a:t>
            </a:r>
            <a:endParaRPr lang="en-IN" dirty="0"/>
          </a:p>
        </p:txBody>
      </p:sp>
      <p:sp>
        <p:nvSpPr>
          <p:cNvPr id="3" name="Content Placeholder 2">
            <a:extLst>
              <a:ext uri="{FF2B5EF4-FFF2-40B4-BE49-F238E27FC236}">
                <a16:creationId xmlns:a16="http://schemas.microsoft.com/office/drawing/2014/main" id="{2BE51327-5094-A085-5419-520DD5849244}"/>
              </a:ext>
            </a:extLst>
          </p:cNvPr>
          <p:cNvSpPr>
            <a:spLocks noGrp="1"/>
          </p:cNvSpPr>
          <p:nvPr>
            <p:ph idx="1"/>
          </p:nvPr>
        </p:nvSpPr>
        <p:spPr/>
        <p:txBody>
          <a:bodyPr/>
          <a:lstStyle/>
          <a:p>
            <a:pPr algn="l"/>
            <a:r>
              <a:rPr lang="en-US" b="0" i="0" dirty="0">
                <a:effectLst/>
                <a:highlight>
                  <a:srgbClr val="FFFFFF"/>
                </a:highlight>
              </a:rPr>
              <a:t>Data cleansing detects and corrects corrupt or inaccurate data records such as errors, outliers, duplicates, and missing values.</a:t>
            </a:r>
          </a:p>
          <a:p>
            <a:pPr algn="l"/>
            <a:r>
              <a:rPr lang="en-US" b="0" i="0" dirty="0">
                <a:effectLst/>
                <a:highlight>
                  <a:srgbClr val="FFFFFF"/>
                </a:highlight>
              </a:rPr>
              <a:t> Methods like imputation for missing data or pruning for outliers help ensure the accuracy of your dataset.</a:t>
            </a:r>
          </a:p>
          <a:p>
            <a:pPr algn="l"/>
            <a:r>
              <a:rPr lang="en-US" b="0" i="0" dirty="0">
                <a:effectLst/>
                <a:highlight>
                  <a:srgbClr val="FFFFFF"/>
                </a:highlight>
              </a:rPr>
              <a:t>Imputation </a:t>
            </a:r>
            <a:r>
              <a:rPr lang="en-US" b="1" i="0" dirty="0">
                <a:effectLst/>
                <a:highlight>
                  <a:srgbClr val="FFFFFF"/>
                </a:highlight>
              </a:rPr>
              <a:t>preserves all cases by replacing missing data with an estimated value based on other available</a:t>
            </a:r>
            <a:r>
              <a:rPr lang="en-US" b="0" i="0" dirty="0">
                <a:effectLst/>
                <a:highlight>
                  <a:srgbClr val="FFFFFF"/>
                </a:highlight>
              </a:rPr>
              <a:t> information. </a:t>
            </a:r>
          </a:p>
          <a:p>
            <a:pPr algn="l"/>
            <a:r>
              <a:rPr lang="en-US" b="1" i="0" dirty="0">
                <a:effectLst/>
                <a:highlight>
                  <a:srgbClr val="FFFFFF"/>
                </a:highlight>
              </a:rPr>
              <a:t>Example: </a:t>
            </a:r>
            <a:r>
              <a:rPr lang="en-US" b="0" i="0" dirty="0">
                <a:effectLst/>
                <a:highlight>
                  <a:srgbClr val="FFFFFF"/>
                </a:highlight>
              </a:rPr>
              <a:t>Sales managers correct misspelled product categories or remove duplicate records in sales data.</a:t>
            </a:r>
          </a:p>
          <a:p>
            <a:endParaRPr lang="en-IN" dirty="0"/>
          </a:p>
        </p:txBody>
      </p:sp>
    </p:spTree>
    <p:extLst>
      <p:ext uri="{BB962C8B-B14F-4D97-AF65-F5344CB8AC3E}">
        <p14:creationId xmlns:p14="http://schemas.microsoft.com/office/powerpoint/2010/main" val="983757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142284-0A40-19E3-5BE6-42DDBAEE1857}"/>
              </a:ext>
            </a:extLst>
          </p:cNvPr>
          <p:cNvPicPr>
            <a:picLocks noGrp="1" noChangeAspect="1"/>
          </p:cNvPicPr>
          <p:nvPr>
            <p:ph idx="1"/>
          </p:nvPr>
        </p:nvPicPr>
        <p:blipFill>
          <a:blip r:embed="rId2"/>
          <a:stretch>
            <a:fillRect/>
          </a:stretch>
        </p:blipFill>
        <p:spPr>
          <a:xfrm>
            <a:off x="1953103" y="661345"/>
            <a:ext cx="7840169" cy="5277587"/>
          </a:xfrm>
        </p:spPr>
      </p:pic>
    </p:spTree>
    <p:extLst>
      <p:ext uri="{BB962C8B-B14F-4D97-AF65-F5344CB8AC3E}">
        <p14:creationId xmlns:p14="http://schemas.microsoft.com/office/powerpoint/2010/main" val="634483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8EC5FA-0EFE-1745-F1D7-729F52C774E8}"/>
              </a:ext>
            </a:extLst>
          </p:cNvPr>
          <p:cNvPicPr>
            <a:picLocks noGrp="1" noChangeAspect="1"/>
          </p:cNvPicPr>
          <p:nvPr>
            <p:ph idx="1"/>
          </p:nvPr>
        </p:nvPicPr>
        <p:blipFill>
          <a:blip r:embed="rId2"/>
          <a:stretch>
            <a:fillRect/>
          </a:stretch>
        </p:blipFill>
        <p:spPr>
          <a:xfrm>
            <a:off x="899311" y="431800"/>
            <a:ext cx="10203772" cy="5994400"/>
          </a:xfrm>
        </p:spPr>
      </p:pic>
    </p:spTree>
    <p:extLst>
      <p:ext uri="{BB962C8B-B14F-4D97-AF65-F5344CB8AC3E}">
        <p14:creationId xmlns:p14="http://schemas.microsoft.com/office/powerpoint/2010/main" val="2181525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199484-1FDC-525D-4D6F-8ACAA8B7EAAC}"/>
              </a:ext>
            </a:extLst>
          </p:cNvPr>
          <p:cNvPicPr>
            <a:picLocks noGrp="1" noChangeAspect="1"/>
          </p:cNvPicPr>
          <p:nvPr>
            <p:ph idx="1"/>
          </p:nvPr>
        </p:nvPicPr>
        <p:blipFill>
          <a:blip r:embed="rId2"/>
          <a:stretch>
            <a:fillRect/>
          </a:stretch>
        </p:blipFill>
        <p:spPr>
          <a:xfrm>
            <a:off x="1323352" y="616437"/>
            <a:ext cx="8526065" cy="4801270"/>
          </a:xfrm>
        </p:spPr>
      </p:pic>
    </p:spTree>
    <p:extLst>
      <p:ext uri="{BB962C8B-B14F-4D97-AF65-F5344CB8AC3E}">
        <p14:creationId xmlns:p14="http://schemas.microsoft.com/office/powerpoint/2010/main" val="511327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A619C7-FC83-E15F-678F-D25F411E12D1}"/>
              </a:ext>
            </a:extLst>
          </p:cNvPr>
          <p:cNvPicPr>
            <a:picLocks noGrp="1" noChangeAspect="1"/>
          </p:cNvPicPr>
          <p:nvPr>
            <p:ph idx="1"/>
          </p:nvPr>
        </p:nvPicPr>
        <p:blipFill>
          <a:blip r:embed="rId2"/>
          <a:stretch>
            <a:fillRect/>
          </a:stretch>
        </p:blipFill>
        <p:spPr>
          <a:xfrm>
            <a:off x="1183586" y="954533"/>
            <a:ext cx="9878804" cy="5338201"/>
          </a:xfrm>
        </p:spPr>
      </p:pic>
    </p:spTree>
    <p:extLst>
      <p:ext uri="{BB962C8B-B14F-4D97-AF65-F5344CB8AC3E}">
        <p14:creationId xmlns:p14="http://schemas.microsoft.com/office/powerpoint/2010/main" val="2490400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47CBDE-C19A-9921-C14E-C760748441A0}"/>
              </a:ext>
            </a:extLst>
          </p:cNvPr>
          <p:cNvPicPr>
            <a:picLocks noGrp="1" noChangeAspect="1"/>
          </p:cNvPicPr>
          <p:nvPr>
            <p:ph idx="1"/>
          </p:nvPr>
        </p:nvPicPr>
        <p:blipFill>
          <a:blip r:embed="rId2"/>
          <a:stretch>
            <a:fillRect/>
          </a:stretch>
        </p:blipFill>
        <p:spPr>
          <a:xfrm>
            <a:off x="1877615" y="604550"/>
            <a:ext cx="4648849" cy="4344006"/>
          </a:xfrm>
        </p:spPr>
      </p:pic>
    </p:spTree>
    <p:extLst>
      <p:ext uri="{BB962C8B-B14F-4D97-AF65-F5344CB8AC3E}">
        <p14:creationId xmlns:p14="http://schemas.microsoft.com/office/powerpoint/2010/main" val="4077019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58D1A9-F14C-1F14-52E5-0F53BF771D77}"/>
              </a:ext>
            </a:extLst>
          </p:cNvPr>
          <p:cNvPicPr>
            <a:picLocks noGrp="1" noChangeAspect="1"/>
          </p:cNvPicPr>
          <p:nvPr>
            <p:ph idx="1"/>
          </p:nvPr>
        </p:nvPicPr>
        <p:blipFill>
          <a:blip r:embed="rId2"/>
          <a:stretch>
            <a:fillRect/>
          </a:stretch>
        </p:blipFill>
        <p:spPr>
          <a:xfrm>
            <a:off x="415925" y="368855"/>
            <a:ext cx="11571288" cy="6137753"/>
          </a:xfrm>
        </p:spPr>
      </p:pic>
    </p:spTree>
    <p:extLst>
      <p:ext uri="{BB962C8B-B14F-4D97-AF65-F5344CB8AC3E}">
        <p14:creationId xmlns:p14="http://schemas.microsoft.com/office/powerpoint/2010/main" val="3469741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4C4D1E-BF6C-FEE8-EADE-52960BE8AA82}"/>
              </a:ext>
            </a:extLst>
          </p:cNvPr>
          <p:cNvPicPr>
            <a:picLocks noGrp="1" noChangeAspect="1"/>
          </p:cNvPicPr>
          <p:nvPr>
            <p:ph idx="1"/>
          </p:nvPr>
        </p:nvPicPr>
        <p:blipFill>
          <a:blip r:embed="rId2"/>
          <a:stretch>
            <a:fillRect/>
          </a:stretch>
        </p:blipFill>
        <p:spPr>
          <a:xfrm>
            <a:off x="1282409" y="626877"/>
            <a:ext cx="4591691" cy="4515480"/>
          </a:xfrm>
        </p:spPr>
      </p:pic>
    </p:spTree>
    <p:extLst>
      <p:ext uri="{BB962C8B-B14F-4D97-AF65-F5344CB8AC3E}">
        <p14:creationId xmlns:p14="http://schemas.microsoft.com/office/powerpoint/2010/main" val="1203973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1445EA5-24AC-6C88-536B-418F00D85C26}"/>
              </a:ext>
            </a:extLst>
          </p:cNvPr>
          <p:cNvPicPr>
            <a:picLocks noGrp="1" noChangeAspect="1"/>
          </p:cNvPicPr>
          <p:nvPr>
            <p:ph idx="1"/>
          </p:nvPr>
        </p:nvPicPr>
        <p:blipFill>
          <a:blip r:embed="rId2"/>
          <a:stretch>
            <a:fillRect/>
          </a:stretch>
        </p:blipFill>
        <p:spPr>
          <a:xfrm>
            <a:off x="565150" y="826043"/>
            <a:ext cx="11214100" cy="5296401"/>
          </a:xfrm>
        </p:spPr>
      </p:pic>
    </p:spTree>
    <p:extLst>
      <p:ext uri="{BB962C8B-B14F-4D97-AF65-F5344CB8AC3E}">
        <p14:creationId xmlns:p14="http://schemas.microsoft.com/office/powerpoint/2010/main" val="4143241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897BF7-3C8B-8F6C-D710-D2BE822D08E4}"/>
              </a:ext>
            </a:extLst>
          </p:cNvPr>
          <p:cNvPicPr>
            <a:picLocks noGrp="1" noChangeAspect="1"/>
          </p:cNvPicPr>
          <p:nvPr>
            <p:ph idx="1"/>
          </p:nvPr>
        </p:nvPicPr>
        <p:blipFill>
          <a:blip r:embed="rId2"/>
          <a:stretch>
            <a:fillRect/>
          </a:stretch>
        </p:blipFill>
        <p:spPr>
          <a:xfrm>
            <a:off x="850188" y="894225"/>
            <a:ext cx="10202699" cy="4753638"/>
          </a:xfrm>
        </p:spPr>
      </p:pic>
    </p:spTree>
    <p:extLst>
      <p:ext uri="{BB962C8B-B14F-4D97-AF65-F5344CB8AC3E}">
        <p14:creationId xmlns:p14="http://schemas.microsoft.com/office/powerpoint/2010/main" val="26044201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FDCE864-277D-D59D-BE05-C04091FD5EB1}"/>
              </a:ext>
            </a:extLst>
          </p:cNvPr>
          <p:cNvPicPr>
            <a:picLocks noGrp="1" noChangeAspect="1"/>
          </p:cNvPicPr>
          <p:nvPr>
            <p:ph idx="1"/>
          </p:nvPr>
        </p:nvPicPr>
        <p:blipFill>
          <a:blip r:embed="rId2"/>
          <a:stretch>
            <a:fillRect/>
          </a:stretch>
        </p:blipFill>
        <p:spPr>
          <a:xfrm>
            <a:off x="1692478" y="613988"/>
            <a:ext cx="8459381" cy="5372850"/>
          </a:xfrm>
        </p:spPr>
      </p:pic>
    </p:spTree>
    <p:extLst>
      <p:ext uri="{BB962C8B-B14F-4D97-AF65-F5344CB8AC3E}">
        <p14:creationId xmlns:p14="http://schemas.microsoft.com/office/powerpoint/2010/main" val="27021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4A6F6-AAF4-35FB-A18C-092C6A2503E5}"/>
              </a:ext>
            </a:extLst>
          </p:cNvPr>
          <p:cNvSpPr>
            <a:spLocks noGrp="1"/>
          </p:cNvSpPr>
          <p:nvPr>
            <p:ph type="title"/>
          </p:nvPr>
        </p:nvSpPr>
        <p:spPr>
          <a:xfrm>
            <a:off x="282633" y="58189"/>
            <a:ext cx="11071167" cy="1632499"/>
          </a:xfrm>
        </p:spPr>
        <p:txBody>
          <a:bodyPr/>
          <a:lstStyle/>
          <a:p>
            <a:pPr algn="ctr"/>
            <a:r>
              <a:rPr lang="en-US" dirty="0"/>
              <a:t>DATA REDUCTION</a:t>
            </a:r>
            <a:endParaRPr lang="en-IN" dirty="0"/>
          </a:p>
        </p:txBody>
      </p:sp>
      <p:sp>
        <p:nvSpPr>
          <p:cNvPr id="3" name="Content Placeholder 2">
            <a:extLst>
              <a:ext uri="{FF2B5EF4-FFF2-40B4-BE49-F238E27FC236}">
                <a16:creationId xmlns:a16="http://schemas.microsoft.com/office/drawing/2014/main" id="{631A5630-1C79-B9AF-08F7-67BC25AA9670}"/>
              </a:ext>
            </a:extLst>
          </p:cNvPr>
          <p:cNvSpPr>
            <a:spLocks noGrp="1"/>
          </p:cNvSpPr>
          <p:nvPr>
            <p:ph idx="1"/>
          </p:nvPr>
        </p:nvSpPr>
        <p:spPr>
          <a:xfrm>
            <a:off x="116378" y="1346663"/>
            <a:ext cx="11754197" cy="5253642"/>
          </a:xfrm>
        </p:spPr>
        <p:txBody>
          <a:bodyPr/>
          <a:lstStyle/>
          <a:p>
            <a:pPr algn="l"/>
            <a:r>
              <a:rPr lang="en-US" b="0" i="0" dirty="0">
                <a:effectLst/>
                <a:highlight>
                  <a:srgbClr val="FFFFFF"/>
                </a:highlight>
              </a:rPr>
              <a:t>Data reduction aims to decrease the data volume while producing the same or similar analytical results. </a:t>
            </a:r>
          </a:p>
          <a:p>
            <a:pPr algn="l"/>
            <a:r>
              <a:rPr lang="en-US" b="0" i="0" dirty="0">
                <a:effectLst/>
                <a:highlight>
                  <a:srgbClr val="FFFFFF"/>
                </a:highlight>
              </a:rPr>
              <a:t>Techniques like dimensionality reduction, binning, histograms, clustering, and principal component analysis can simplify the data without losing informative patterns and trends.</a:t>
            </a:r>
          </a:p>
          <a:p>
            <a:pPr marL="0" indent="0" algn="l">
              <a:buNone/>
            </a:pPr>
            <a:endParaRPr lang="en-US" b="0" i="0" dirty="0">
              <a:effectLst/>
              <a:highlight>
                <a:srgbClr val="FFFFFF"/>
              </a:highlight>
            </a:endParaRPr>
          </a:p>
          <a:p>
            <a:pPr algn="l"/>
            <a:r>
              <a:rPr lang="en-US" b="1" i="0" dirty="0">
                <a:effectLst/>
                <a:highlight>
                  <a:srgbClr val="FFFFFF"/>
                </a:highlight>
              </a:rPr>
              <a:t>Example: </a:t>
            </a:r>
            <a:r>
              <a:rPr lang="en-US" b="0" i="0" dirty="0">
                <a:effectLst/>
                <a:highlight>
                  <a:srgbClr val="FFFFFF"/>
                </a:highlight>
              </a:rPr>
              <a:t>A researcher only uses the most relevant features from a customer survey to predict buying habits rather than the entire dataset.</a:t>
            </a:r>
          </a:p>
          <a:p>
            <a:endParaRPr lang="en-IN" dirty="0"/>
          </a:p>
        </p:txBody>
      </p:sp>
    </p:spTree>
    <p:extLst>
      <p:ext uri="{BB962C8B-B14F-4D97-AF65-F5344CB8AC3E}">
        <p14:creationId xmlns:p14="http://schemas.microsoft.com/office/powerpoint/2010/main" val="9253474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49C5D55-C11D-C219-BADB-50D8FFB3149E}"/>
              </a:ext>
            </a:extLst>
          </p:cNvPr>
          <p:cNvPicPr>
            <a:picLocks noGrp="1" noChangeAspect="1"/>
          </p:cNvPicPr>
          <p:nvPr>
            <p:ph idx="1"/>
          </p:nvPr>
        </p:nvPicPr>
        <p:blipFill>
          <a:blip r:embed="rId2"/>
          <a:stretch>
            <a:fillRect/>
          </a:stretch>
        </p:blipFill>
        <p:spPr>
          <a:xfrm>
            <a:off x="431800" y="576895"/>
            <a:ext cx="10922000" cy="5454972"/>
          </a:xfrm>
        </p:spPr>
      </p:pic>
    </p:spTree>
    <p:extLst>
      <p:ext uri="{BB962C8B-B14F-4D97-AF65-F5344CB8AC3E}">
        <p14:creationId xmlns:p14="http://schemas.microsoft.com/office/powerpoint/2010/main" val="14516945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81800-8511-0B02-9274-EE9ACA071C3D}"/>
              </a:ext>
            </a:extLst>
          </p:cNvPr>
          <p:cNvSpPr>
            <a:spLocks noGrp="1"/>
          </p:cNvSpPr>
          <p:nvPr>
            <p:ph type="title"/>
          </p:nvPr>
        </p:nvSpPr>
        <p:spPr>
          <a:xfrm>
            <a:off x="266007" y="365125"/>
            <a:ext cx="11704320" cy="1325563"/>
          </a:xfrm>
        </p:spPr>
        <p:txBody>
          <a:bodyPr/>
          <a:lstStyle/>
          <a:p>
            <a:r>
              <a:rPr lang="en-US" dirty="0"/>
              <a:t>INTERPRETING PC PLOTS</a:t>
            </a:r>
            <a:endParaRPr lang="en-IN" dirty="0"/>
          </a:p>
        </p:txBody>
      </p:sp>
      <p:pic>
        <p:nvPicPr>
          <p:cNvPr id="5" name="Content Placeholder 4">
            <a:extLst>
              <a:ext uri="{FF2B5EF4-FFF2-40B4-BE49-F238E27FC236}">
                <a16:creationId xmlns:a16="http://schemas.microsoft.com/office/drawing/2014/main" id="{834ACCC3-2D05-609E-9A36-BD9C6D860B60}"/>
              </a:ext>
            </a:extLst>
          </p:cNvPr>
          <p:cNvPicPr>
            <a:picLocks noGrp="1" noChangeAspect="1"/>
          </p:cNvPicPr>
          <p:nvPr>
            <p:ph idx="1"/>
          </p:nvPr>
        </p:nvPicPr>
        <p:blipFill>
          <a:blip r:embed="rId2"/>
          <a:stretch>
            <a:fillRect/>
          </a:stretch>
        </p:blipFill>
        <p:spPr>
          <a:xfrm>
            <a:off x="1728596" y="1825625"/>
            <a:ext cx="9310706" cy="4667250"/>
          </a:xfrm>
        </p:spPr>
      </p:pic>
    </p:spTree>
    <p:extLst>
      <p:ext uri="{BB962C8B-B14F-4D97-AF65-F5344CB8AC3E}">
        <p14:creationId xmlns:p14="http://schemas.microsoft.com/office/powerpoint/2010/main" val="305007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8C4E8A-B8A0-6405-03E0-009CF9213996}"/>
              </a:ext>
            </a:extLst>
          </p:cNvPr>
          <p:cNvPicPr>
            <a:picLocks noGrp="1" noChangeAspect="1"/>
          </p:cNvPicPr>
          <p:nvPr>
            <p:ph idx="1"/>
          </p:nvPr>
        </p:nvPicPr>
        <p:blipFill>
          <a:blip r:embed="rId2"/>
          <a:stretch>
            <a:fillRect/>
          </a:stretch>
        </p:blipFill>
        <p:spPr>
          <a:xfrm>
            <a:off x="536387" y="266700"/>
            <a:ext cx="11197014" cy="6375400"/>
          </a:xfrm>
        </p:spPr>
      </p:pic>
    </p:spTree>
    <p:extLst>
      <p:ext uri="{BB962C8B-B14F-4D97-AF65-F5344CB8AC3E}">
        <p14:creationId xmlns:p14="http://schemas.microsoft.com/office/powerpoint/2010/main" val="28382646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8BEA9D-AB4C-8284-3A1C-8650C8EE1D93}"/>
              </a:ext>
            </a:extLst>
          </p:cNvPr>
          <p:cNvSpPr>
            <a:spLocks noGrp="1"/>
          </p:cNvSpPr>
          <p:nvPr>
            <p:ph idx="1"/>
          </p:nvPr>
        </p:nvSpPr>
        <p:spPr>
          <a:xfrm>
            <a:off x="615142" y="216131"/>
            <a:ext cx="10738658" cy="5960832"/>
          </a:xfrm>
        </p:spPr>
        <p:txBody>
          <a:bodyPr/>
          <a:lstStyle/>
          <a:p>
            <a:r>
              <a:rPr lang="en-US" dirty="0"/>
              <a:t>PC loading let us know which variable are influential and how variables are correlated.</a:t>
            </a:r>
          </a:p>
          <a:p>
            <a:pPr algn="l"/>
            <a:r>
              <a:rPr lang="en-US" b="0" i="0" u="none" strike="noStrike" baseline="0" dirty="0"/>
              <a:t>Loadings close to zero indicate that the predictor variable did not contribute much to that component.</a:t>
            </a:r>
            <a:endParaRPr lang="en-US" dirty="0"/>
          </a:p>
          <a:p>
            <a:r>
              <a:rPr lang="en-US" dirty="0"/>
              <a:t>Variables that are positively correlated are grouped together.</a:t>
            </a:r>
          </a:p>
          <a:p>
            <a:pPr marL="0" indent="0">
              <a:buNone/>
            </a:pPr>
            <a:endParaRPr lang="en-IN" dirty="0"/>
          </a:p>
        </p:txBody>
      </p:sp>
      <p:pic>
        <p:nvPicPr>
          <p:cNvPr id="5" name="Picture 4">
            <a:extLst>
              <a:ext uri="{FF2B5EF4-FFF2-40B4-BE49-F238E27FC236}">
                <a16:creationId xmlns:a16="http://schemas.microsoft.com/office/drawing/2014/main" id="{92B2EC2C-16B7-A389-AD21-FA573399342E}"/>
              </a:ext>
            </a:extLst>
          </p:cNvPr>
          <p:cNvPicPr>
            <a:picLocks noChangeAspect="1"/>
          </p:cNvPicPr>
          <p:nvPr/>
        </p:nvPicPr>
        <p:blipFill>
          <a:blip r:embed="rId2"/>
          <a:stretch>
            <a:fillRect/>
          </a:stretch>
        </p:blipFill>
        <p:spPr>
          <a:xfrm>
            <a:off x="1992195" y="2811175"/>
            <a:ext cx="4982270" cy="3696216"/>
          </a:xfrm>
          <a:prstGeom prst="rect">
            <a:avLst/>
          </a:prstGeom>
        </p:spPr>
      </p:pic>
    </p:spTree>
    <p:extLst>
      <p:ext uri="{BB962C8B-B14F-4D97-AF65-F5344CB8AC3E}">
        <p14:creationId xmlns:p14="http://schemas.microsoft.com/office/powerpoint/2010/main" val="32823252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0E20A9-77DD-276E-0A67-79A36EA02291}"/>
              </a:ext>
            </a:extLst>
          </p:cNvPr>
          <p:cNvSpPr>
            <a:spLocks noGrp="1"/>
          </p:cNvSpPr>
          <p:nvPr>
            <p:ph idx="1"/>
          </p:nvPr>
        </p:nvSpPr>
        <p:spPr>
          <a:xfrm>
            <a:off x="606829" y="249382"/>
            <a:ext cx="10746971" cy="5927581"/>
          </a:xfrm>
        </p:spPr>
        <p:txBody>
          <a:bodyPr/>
          <a:lstStyle/>
          <a:p>
            <a:r>
              <a:rPr lang="en-IN" dirty="0"/>
              <a:t>The variables that are negatively correlated are in opposite side of the origin.</a:t>
            </a:r>
          </a:p>
          <a:p>
            <a:r>
              <a:rPr lang="en-IN" dirty="0"/>
              <a:t>The distance from the origin also give information. The further away a variable is from the origin the stronger the impact it has on the model.</a:t>
            </a:r>
          </a:p>
          <a:p>
            <a:r>
              <a:rPr lang="en-IN" dirty="0"/>
              <a:t>Clusters separated by PC1 are more different than clusters separated by PC2</a:t>
            </a:r>
          </a:p>
        </p:txBody>
      </p:sp>
    </p:spTree>
    <p:extLst>
      <p:ext uri="{BB962C8B-B14F-4D97-AF65-F5344CB8AC3E}">
        <p14:creationId xmlns:p14="http://schemas.microsoft.com/office/powerpoint/2010/main" val="1615290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35F1-A57C-5CA6-3219-E5F22A93529F}"/>
              </a:ext>
            </a:extLst>
          </p:cNvPr>
          <p:cNvSpPr>
            <a:spLocks noGrp="1"/>
          </p:cNvSpPr>
          <p:nvPr>
            <p:ph type="title"/>
          </p:nvPr>
        </p:nvSpPr>
        <p:spPr>
          <a:xfrm>
            <a:off x="349135" y="21099"/>
            <a:ext cx="11621192" cy="1325563"/>
          </a:xfrm>
        </p:spPr>
        <p:txBody>
          <a:bodyPr/>
          <a:lstStyle/>
          <a:p>
            <a:r>
              <a:rPr lang="en-IN" dirty="0"/>
              <a:t>DEALING WITH MISSING VALUES</a:t>
            </a:r>
          </a:p>
        </p:txBody>
      </p:sp>
      <p:sp>
        <p:nvSpPr>
          <p:cNvPr id="3" name="Content Placeholder 2">
            <a:extLst>
              <a:ext uri="{FF2B5EF4-FFF2-40B4-BE49-F238E27FC236}">
                <a16:creationId xmlns:a16="http://schemas.microsoft.com/office/drawing/2014/main" id="{1E0EAA4E-04E2-9CFD-1E53-7E98A4959595}"/>
              </a:ext>
            </a:extLst>
          </p:cNvPr>
          <p:cNvSpPr>
            <a:spLocks noGrp="1"/>
          </p:cNvSpPr>
          <p:nvPr>
            <p:ph idx="1"/>
          </p:nvPr>
        </p:nvSpPr>
        <p:spPr>
          <a:xfrm>
            <a:off x="349134" y="1147156"/>
            <a:ext cx="11621193" cy="5570163"/>
          </a:xfrm>
        </p:spPr>
        <p:txBody>
          <a:bodyPr/>
          <a:lstStyle/>
          <a:p>
            <a:pPr algn="just"/>
            <a:r>
              <a:rPr lang="en-US" sz="2400" dirty="0"/>
              <a:t>Missing data can arise in numerous ways, and understanding the mechanism is crucial to appropriate modeling assumptions. In a longitudinal study, if drop-out occurs at a certain time then no additional data are observed after that point. </a:t>
            </a:r>
            <a:endParaRPr lang="en-IN" sz="2400" b="0" i="0" u="none" strike="noStrike" baseline="0" dirty="0"/>
          </a:p>
          <a:p>
            <a:pPr algn="just"/>
            <a:r>
              <a:rPr lang="en-IN" sz="2400" b="0" i="0" u="none" strike="noStrike" baseline="0" dirty="0"/>
              <a:t>In many cases </a:t>
            </a:r>
            <a:r>
              <a:rPr lang="en-US" sz="2400" b="0" i="0" u="none" strike="noStrike" baseline="0" dirty="0"/>
              <a:t>some predictors have no values for a given sample. These missing data could be </a:t>
            </a:r>
            <a:r>
              <a:rPr lang="en-US" sz="2400" b="0" i="1" u="none" strike="noStrike" baseline="0" dirty="0"/>
              <a:t>structurally missing</a:t>
            </a:r>
            <a:r>
              <a:rPr lang="en-US" sz="2400" b="0" i="0" u="none" strike="noStrike" baseline="0" dirty="0"/>
              <a:t>, such as the number of children a man has given birth to. </a:t>
            </a:r>
          </a:p>
          <a:p>
            <a:pPr algn="just"/>
            <a:r>
              <a:rPr lang="en-US" sz="2400" b="0" i="0" u="none" strike="noStrike" baseline="0" dirty="0"/>
              <a:t>In other cases, the value cannot or was not determined at the time of model building.</a:t>
            </a:r>
          </a:p>
          <a:p>
            <a:pPr algn="just"/>
            <a:r>
              <a:rPr lang="en-US" sz="2400" b="0" i="0" u="none" strike="noStrike" baseline="0" dirty="0"/>
              <a:t>It is important to understand </a:t>
            </a:r>
            <a:r>
              <a:rPr lang="en-US" sz="2400" b="0" i="1" u="none" strike="noStrike" baseline="0" dirty="0"/>
              <a:t>why </a:t>
            </a:r>
            <a:r>
              <a:rPr lang="en-US" sz="2400" b="0" i="0" u="none" strike="noStrike" baseline="0" dirty="0"/>
              <a:t>the values are missing. </a:t>
            </a:r>
          </a:p>
          <a:p>
            <a:pPr algn="just"/>
            <a:r>
              <a:rPr lang="en-US" sz="2400" b="0" i="0" u="none" strike="noStrike" baseline="0" dirty="0"/>
              <a:t>First and foremost, it is important to know if the pattern of missing data is related to the outcome. This is called “informative missingness” since the missing data pattern is instructional on its own. </a:t>
            </a:r>
          </a:p>
          <a:p>
            <a:pPr algn="just"/>
            <a:r>
              <a:rPr lang="en-US" sz="2400" b="0" i="0" u="none" strike="noStrike" baseline="0" dirty="0"/>
              <a:t>Informative missingness can induce significant </a:t>
            </a:r>
            <a:r>
              <a:rPr lang="en-IN" sz="2400" b="0" i="0" u="none" strike="noStrike" baseline="0" dirty="0"/>
              <a:t>bias in the model.</a:t>
            </a:r>
          </a:p>
          <a:p>
            <a:pPr marL="0" indent="0" algn="l">
              <a:buNone/>
            </a:pPr>
            <a:endParaRPr lang="en-IN" dirty="0"/>
          </a:p>
        </p:txBody>
      </p:sp>
    </p:spTree>
    <p:extLst>
      <p:ext uri="{BB962C8B-B14F-4D97-AF65-F5344CB8AC3E}">
        <p14:creationId xmlns:p14="http://schemas.microsoft.com/office/powerpoint/2010/main" val="8093938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C90EAA-592A-3981-BF48-B1365A46A427}"/>
              </a:ext>
            </a:extLst>
          </p:cNvPr>
          <p:cNvSpPr>
            <a:spLocks noGrp="1"/>
          </p:cNvSpPr>
          <p:nvPr>
            <p:ph idx="1"/>
          </p:nvPr>
        </p:nvSpPr>
        <p:spPr>
          <a:xfrm>
            <a:off x="349135" y="182880"/>
            <a:ext cx="11004665" cy="6492240"/>
          </a:xfrm>
        </p:spPr>
        <p:txBody>
          <a:bodyPr/>
          <a:lstStyle/>
          <a:p>
            <a:pPr marL="0" indent="0">
              <a:buNone/>
            </a:pPr>
            <a:r>
              <a:rPr lang="en-US" dirty="0"/>
              <a:t>Examples: </a:t>
            </a:r>
          </a:p>
          <a:p>
            <a:endParaRPr lang="en-US" dirty="0"/>
          </a:p>
          <a:p>
            <a:pPr marL="0" indent="0">
              <a:buNone/>
            </a:pPr>
            <a:r>
              <a:rPr lang="en-US" dirty="0"/>
              <a:t>1. If data on air quality are being collected, there will be missing observations on days on which a pollution monitor was faulty. </a:t>
            </a:r>
          </a:p>
          <a:p>
            <a:pPr marL="0" indent="0">
              <a:buNone/>
            </a:pPr>
            <a:r>
              <a:rPr lang="en-US" dirty="0"/>
              <a:t>2. In a clinical trial, patients may be removed from the study if their longitudinal measurements are below/above some limit. </a:t>
            </a:r>
          </a:p>
          <a:p>
            <a:pPr marL="0" indent="0">
              <a:buNone/>
            </a:pPr>
            <a:r>
              <a:rPr lang="en-US" dirty="0"/>
              <a:t>3. Censoring – measurement instruments may be inaccurate below a lower limit of detection, this limit is then reported.</a:t>
            </a:r>
          </a:p>
          <a:p>
            <a:pPr algn="just"/>
            <a:r>
              <a:rPr lang="en-US" b="0" i="0" u="none" strike="noStrike" baseline="0" dirty="0"/>
              <a:t>There are cases where the missing values might be concentrated in specific samples. </a:t>
            </a:r>
          </a:p>
          <a:p>
            <a:pPr algn="just"/>
            <a:r>
              <a:rPr lang="en-US" b="0" i="0" u="none" strike="noStrike" baseline="0" dirty="0"/>
              <a:t>For large data sets, removal of samples based on missing values is not a problem, assuming that the missingness is not informative. </a:t>
            </a:r>
          </a:p>
          <a:p>
            <a:pPr algn="just"/>
            <a:r>
              <a:rPr lang="en-US" b="0" i="0" u="none" strike="noStrike" baseline="0" dirty="0"/>
              <a:t>In smaller data sets, there is a steep price in removing samples.</a:t>
            </a:r>
            <a:endParaRPr lang="en-IN" dirty="0"/>
          </a:p>
        </p:txBody>
      </p:sp>
    </p:spTree>
    <p:extLst>
      <p:ext uri="{BB962C8B-B14F-4D97-AF65-F5344CB8AC3E}">
        <p14:creationId xmlns:p14="http://schemas.microsoft.com/office/powerpoint/2010/main" val="5028947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D2851-698C-1E50-DC74-60D5D4407676}"/>
              </a:ext>
            </a:extLst>
          </p:cNvPr>
          <p:cNvSpPr>
            <a:spLocks noGrp="1"/>
          </p:cNvSpPr>
          <p:nvPr>
            <p:ph type="title"/>
          </p:nvPr>
        </p:nvSpPr>
        <p:spPr/>
        <p:txBody>
          <a:bodyPr/>
          <a:lstStyle/>
          <a:p>
            <a:r>
              <a:rPr lang="en-IN" dirty="0"/>
              <a:t>MECHANISUMS OF MISSING</a:t>
            </a:r>
          </a:p>
        </p:txBody>
      </p:sp>
      <p:pic>
        <p:nvPicPr>
          <p:cNvPr id="5" name="Content Placeholder 4">
            <a:extLst>
              <a:ext uri="{FF2B5EF4-FFF2-40B4-BE49-F238E27FC236}">
                <a16:creationId xmlns:a16="http://schemas.microsoft.com/office/drawing/2014/main" id="{DF1058D1-56F5-C12F-B6C7-401AF2250870}"/>
              </a:ext>
            </a:extLst>
          </p:cNvPr>
          <p:cNvPicPr>
            <a:picLocks noGrp="1" noChangeAspect="1"/>
          </p:cNvPicPr>
          <p:nvPr>
            <p:ph idx="1"/>
          </p:nvPr>
        </p:nvPicPr>
        <p:blipFill>
          <a:blip r:embed="rId2"/>
          <a:stretch>
            <a:fillRect/>
          </a:stretch>
        </p:blipFill>
        <p:spPr>
          <a:xfrm>
            <a:off x="663936" y="1953492"/>
            <a:ext cx="7832699" cy="2952804"/>
          </a:xfrm>
        </p:spPr>
      </p:pic>
    </p:spTree>
    <p:extLst>
      <p:ext uri="{BB962C8B-B14F-4D97-AF65-F5344CB8AC3E}">
        <p14:creationId xmlns:p14="http://schemas.microsoft.com/office/powerpoint/2010/main" val="6151885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727D1-D403-ECD6-45B3-DEAB92A609BA}"/>
              </a:ext>
            </a:extLst>
          </p:cNvPr>
          <p:cNvSpPr>
            <a:spLocks noGrp="1"/>
          </p:cNvSpPr>
          <p:nvPr>
            <p:ph type="title"/>
          </p:nvPr>
        </p:nvSpPr>
        <p:spPr/>
        <p:txBody>
          <a:bodyPr/>
          <a:lstStyle/>
          <a:p>
            <a:r>
              <a:rPr lang="en-IN" dirty="0"/>
              <a:t>DATA IMPUTATION TECHNIQUES</a:t>
            </a:r>
          </a:p>
        </p:txBody>
      </p:sp>
      <p:sp>
        <p:nvSpPr>
          <p:cNvPr id="3" name="Content Placeholder 2">
            <a:extLst>
              <a:ext uri="{FF2B5EF4-FFF2-40B4-BE49-F238E27FC236}">
                <a16:creationId xmlns:a16="http://schemas.microsoft.com/office/drawing/2014/main" id="{4557A127-F34A-DD80-42A6-7D3D85B4F829}"/>
              </a:ext>
            </a:extLst>
          </p:cNvPr>
          <p:cNvSpPr>
            <a:spLocks noGrp="1"/>
          </p:cNvSpPr>
          <p:nvPr>
            <p:ph idx="1"/>
          </p:nvPr>
        </p:nvSpPr>
        <p:spPr>
          <a:xfrm>
            <a:off x="590204" y="1446415"/>
            <a:ext cx="11247120" cy="4730548"/>
          </a:xfrm>
        </p:spPr>
        <p:txBody>
          <a:bodyPr>
            <a:normAutofit fontScale="92500" lnSpcReduction="10000"/>
          </a:bodyPr>
          <a:lstStyle/>
          <a:p>
            <a:r>
              <a:rPr lang="en-IN" dirty="0"/>
              <a:t>LIST  WISE DELETION</a:t>
            </a:r>
          </a:p>
          <a:p>
            <a:r>
              <a:rPr lang="en-IN" dirty="0"/>
              <a:t>MEAN MEDIAN MODE IMPUTATION</a:t>
            </a:r>
          </a:p>
          <a:p>
            <a:r>
              <a:rPr lang="en-IN" dirty="0"/>
              <a:t>MODEL BASED IMPUTATION</a:t>
            </a:r>
          </a:p>
          <a:p>
            <a:pPr lvl="1"/>
            <a:r>
              <a:rPr lang="en-IN" dirty="0"/>
              <a:t> KNN IMPUTER</a:t>
            </a:r>
          </a:p>
          <a:p>
            <a:pPr lvl="1"/>
            <a:r>
              <a:rPr lang="en-IN" dirty="0"/>
              <a:t>EXPECTATION MAXIMIZATION IMPUTER</a:t>
            </a:r>
          </a:p>
          <a:p>
            <a:pPr lvl="1"/>
            <a:r>
              <a:rPr lang="en-IN" dirty="0"/>
              <a:t>MAXIMUM LIKELIHOOD FUNCTION</a:t>
            </a:r>
          </a:p>
          <a:p>
            <a:pPr lvl="1"/>
            <a:r>
              <a:rPr lang="en-IN" dirty="0"/>
              <a:t>REGRESSION </a:t>
            </a:r>
          </a:p>
          <a:p>
            <a:pPr lvl="1"/>
            <a:r>
              <a:rPr lang="en-IN" dirty="0"/>
              <a:t>DEEP LEARNING MODELS</a:t>
            </a:r>
          </a:p>
          <a:p>
            <a:r>
              <a:rPr lang="en-IN" dirty="0"/>
              <a:t>DECK IMPUTATION</a:t>
            </a:r>
          </a:p>
          <a:p>
            <a:pPr lvl="1"/>
            <a:r>
              <a:rPr lang="en-IN" dirty="0"/>
              <a:t>COLD DECK IMPUTATION </a:t>
            </a:r>
          </a:p>
          <a:p>
            <a:pPr lvl="1"/>
            <a:r>
              <a:rPr lang="en-IN" dirty="0"/>
              <a:t>HOT DECK IMPUTATION</a:t>
            </a:r>
          </a:p>
          <a:p>
            <a:r>
              <a:rPr lang="en-IN" dirty="0"/>
              <a:t>LAST OBSERVED CARRIED FORWARD</a:t>
            </a:r>
          </a:p>
          <a:p>
            <a:endParaRPr lang="en-IN" dirty="0"/>
          </a:p>
        </p:txBody>
      </p:sp>
    </p:spTree>
    <p:extLst>
      <p:ext uri="{BB962C8B-B14F-4D97-AF65-F5344CB8AC3E}">
        <p14:creationId xmlns:p14="http://schemas.microsoft.com/office/powerpoint/2010/main" val="3149101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1A5BF-1395-494F-2F36-BE5AAE0B5EDB}"/>
              </a:ext>
            </a:extLst>
          </p:cNvPr>
          <p:cNvSpPr>
            <a:spLocks noGrp="1"/>
          </p:cNvSpPr>
          <p:nvPr>
            <p:ph type="title"/>
          </p:nvPr>
        </p:nvSpPr>
        <p:spPr/>
        <p:txBody>
          <a:bodyPr/>
          <a:lstStyle/>
          <a:p>
            <a:r>
              <a:rPr lang="en-IN" dirty="0"/>
              <a:t>LIST  WISE DELETION</a:t>
            </a:r>
          </a:p>
        </p:txBody>
      </p:sp>
      <p:sp>
        <p:nvSpPr>
          <p:cNvPr id="3" name="Content Placeholder 2">
            <a:extLst>
              <a:ext uri="{FF2B5EF4-FFF2-40B4-BE49-F238E27FC236}">
                <a16:creationId xmlns:a16="http://schemas.microsoft.com/office/drawing/2014/main" id="{A1F25F05-A577-E5ED-CB15-5FB4D551CA99}"/>
              </a:ext>
            </a:extLst>
          </p:cNvPr>
          <p:cNvSpPr>
            <a:spLocks noGrp="1"/>
          </p:cNvSpPr>
          <p:nvPr>
            <p:ph idx="1"/>
          </p:nvPr>
        </p:nvSpPr>
        <p:spPr>
          <a:xfrm>
            <a:off x="498764" y="1429789"/>
            <a:ext cx="10855036" cy="4747174"/>
          </a:xfrm>
        </p:spPr>
        <p:txBody>
          <a:bodyPr/>
          <a:lstStyle/>
          <a:p>
            <a:r>
              <a:rPr lang="en-US" b="0" i="0" dirty="0">
                <a:solidFill>
                  <a:srgbClr val="333333"/>
                </a:solidFill>
                <a:effectLst/>
                <a:highlight>
                  <a:srgbClr val="F9F9F9"/>
                </a:highlight>
              </a:rPr>
              <a:t>When dealing with data that is missing at random, the entire data point that is missing information can be deleted to help reduce bias.</a:t>
            </a:r>
          </a:p>
          <a:p>
            <a:r>
              <a:rPr lang="en-US" b="0" i="0" dirty="0">
                <a:solidFill>
                  <a:srgbClr val="333333"/>
                </a:solidFill>
                <a:effectLst/>
                <a:highlight>
                  <a:srgbClr val="F9F9F9"/>
                </a:highlight>
              </a:rPr>
              <a:t> Removing data may not be the best option if there are not enough observations to result in a reliable analysis. </a:t>
            </a:r>
          </a:p>
          <a:p>
            <a:r>
              <a:rPr lang="en-US" b="0" i="0" dirty="0">
                <a:solidFill>
                  <a:srgbClr val="333333"/>
                </a:solidFill>
                <a:effectLst/>
                <a:highlight>
                  <a:srgbClr val="F9F9F9"/>
                </a:highlight>
              </a:rPr>
              <a:t>In some situations, observation of specific events or factors may be required, even if incomplete.</a:t>
            </a:r>
            <a:endParaRPr lang="en-IN" dirty="0"/>
          </a:p>
        </p:txBody>
      </p:sp>
    </p:spTree>
    <p:extLst>
      <p:ext uri="{BB962C8B-B14F-4D97-AF65-F5344CB8AC3E}">
        <p14:creationId xmlns:p14="http://schemas.microsoft.com/office/powerpoint/2010/main" val="2776205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706A-3AA8-FCF4-2096-D161C9304117}"/>
              </a:ext>
            </a:extLst>
          </p:cNvPr>
          <p:cNvSpPr>
            <a:spLocks noGrp="1"/>
          </p:cNvSpPr>
          <p:nvPr>
            <p:ph type="title"/>
          </p:nvPr>
        </p:nvSpPr>
        <p:spPr>
          <a:xfrm>
            <a:off x="293716" y="-20464"/>
            <a:ext cx="11604567" cy="993053"/>
          </a:xfrm>
        </p:spPr>
        <p:txBody>
          <a:bodyPr/>
          <a:lstStyle/>
          <a:p>
            <a:pPr algn="ctr"/>
            <a:r>
              <a:rPr lang="en-US" dirty="0"/>
              <a:t>DATA TRANSFORMATION</a:t>
            </a:r>
            <a:endParaRPr lang="en-IN" dirty="0"/>
          </a:p>
        </p:txBody>
      </p:sp>
      <p:sp>
        <p:nvSpPr>
          <p:cNvPr id="3" name="Content Placeholder 2">
            <a:extLst>
              <a:ext uri="{FF2B5EF4-FFF2-40B4-BE49-F238E27FC236}">
                <a16:creationId xmlns:a16="http://schemas.microsoft.com/office/drawing/2014/main" id="{9709BD80-485E-7B72-65DC-81254A69B9BB}"/>
              </a:ext>
            </a:extLst>
          </p:cNvPr>
          <p:cNvSpPr>
            <a:spLocks noGrp="1"/>
          </p:cNvSpPr>
          <p:nvPr>
            <p:ph idx="1"/>
          </p:nvPr>
        </p:nvSpPr>
        <p:spPr>
          <a:xfrm>
            <a:off x="432261" y="1271847"/>
            <a:ext cx="11604567" cy="5444837"/>
          </a:xfrm>
        </p:spPr>
        <p:txBody>
          <a:bodyPr>
            <a:normAutofit fontScale="85000" lnSpcReduction="20000"/>
          </a:bodyPr>
          <a:lstStyle/>
          <a:p>
            <a:pPr algn="just"/>
            <a:r>
              <a:rPr lang="en-US" dirty="0">
                <a:highlight>
                  <a:srgbClr val="FFFFFF"/>
                </a:highlight>
              </a:rPr>
              <a:t>Data transformation </a:t>
            </a:r>
            <a:r>
              <a:rPr lang="en-US" b="0" i="0" dirty="0">
                <a:effectLst/>
                <a:highlight>
                  <a:srgbClr val="FFFFFF"/>
                </a:highlight>
              </a:rPr>
              <a:t>helps modify data for specific needs. </a:t>
            </a:r>
          </a:p>
          <a:p>
            <a:pPr algn="just"/>
            <a:r>
              <a:rPr lang="en-US" b="0" i="0" dirty="0">
                <a:effectLst/>
                <a:highlight>
                  <a:srgbClr val="FFFFFF"/>
                </a:highlight>
              </a:rPr>
              <a:t>It encompasses a variety of steps such as aggregation, normalization, and sorting, among others, each playing a vital role in understanding data.</a:t>
            </a:r>
          </a:p>
          <a:p>
            <a:pPr algn="just"/>
            <a:r>
              <a:rPr lang="en-US" b="0" i="0" dirty="0">
                <a:effectLst/>
                <a:highlight>
                  <a:srgbClr val="FFFFFF"/>
                </a:highlight>
              </a:rPr>
              <a:t>For example, </a:t>
            </a:r>
            <a:r>
              <a:rPr lang="en-US" b="0" i="0" dirty="0">
                <a:solidFill>
                  <a:srgbClr val="FF0000"/>
                </a:solidFill>
                <a:effectLst/>
                <a:highlight>
                  <a:srgbClr val="FFFFFF"/>
                </a:highlight>
              </a:rPr>
              <a:t>data aggregation </a:t>
            </a:r>
            <a:r>
              <a:rPr lang="en-US" b="0" i="0" dirty="0">
                <a:effectLst/>
                <a:highlight>
                  <a:srgbClr val="FFFFFF"/>
                </a:highlight>
              </a:rPr>
              <a:t>amalgamates individual data points to furnish a consolidated overview, like summarizing monthly sales figures.</a:t>
            </a:r>
          </a:p>
          <a:p>
            <a:pPr algn="just"/>
            <a:r>
              <a:rPr lang="en-US" b="0" i="0" dirty="0">
                <a:effectLst/>
                <a:highlight>
                  <a:srgbClr val="FFFFFF"/>
                </a:highlight>
                <a:latin typeface="Google Sans"/>
              </a:rPr>
              <a:t>Data aggregation is </a:t>
            </a:r>
            <a:r>
              <a:rPr lang="en-US" b="0" i="0" dirty="0">
                <a:effectLst/>
                <a:latin typeface="Google Sans"/>
              </a:rPr>
              <a:t>the process where raw data is gathered and expressed in a summary form for statistical analysis</a:t>
            </a:r>
            <a:r>
              <a:rPr lang="en-US" b="0" i="0" dirty="0">
                <a:effectLst/>
                <a:highlight>
                  <a:srgbClr val="FFFFFF"/>
                </a:highlight>
                <a:latin typeface="Google Sans"/>
              </a:rPr>
              <a:t>. </a:t>
            </a:r>
          </a:p>
          <a:p>
            <a:pPr algn="just"/>
            <a:r>
              <a:rPr lang="en-US" b="0" i="0" dirty="0">
                <a:effectLst/>
                <a:highlight>
                  <a:srgbClr val="FFFFFF"/>
                </a:highlight>
                <a:latin typeface="Google Sans"/>
              </a:rPr>
              <a:t>For example, raw data can be aggregated over a given time period to provide statistics such as average, minimum, maximum, sum, and count.</a:t>
            </a:r>
            <a:endParaRPr lang="en-US" b="0" i="0" dirty="0">
              <a:effectLst/>
              <a:highlight>
                <a:srgbClr val="FFFFFF"/>
              </a:highlight>
            </a:endParaRPr>
          </a:p>
          <a:p>
            <a:pPr algn="just"/>
            <a:r>
              <a:rPr lang="en-US" b="0" i="0" dirty="0">
                <a:effectLst/>
                <a:highlight>
                  <a:srgbClr val="FFFFFF"/>
                </a:highlight>
              </a:rPr>
              <a:t>Similarly, </a:t>
            </a:r>
            <a:r>
              <a:rPr lang="en-US" b="0" i="0" dirty="0">
                <a:solidFill>
                  <a:srgbClr val="FF0000"/>
                </a:solidFill>
                <a:effectLst/>
                <a:highlight>
                  <a:srgbClr val="FFFFFF"/>
                </a:highlight>
              </a:rPr>
              <a:t>feature creation </a:t>
            </a:r>
            <a:r>
              <a:rPr lang="en-US" b="0" i="0" dirty="0">
                <a:effectLst/>
                <a:highlight>
                  <a:srgbClr val="FFFFFF"/>
                </a:highlight>
              </a:rPr>
              <a:t>devises new variables from the existing dataset, which aids in more effectively discerning the intrinsic trends within the data.</a:t>
            </a:r>
          </a:p>
          <a:p>
            <a:pPr algn="just"/>
            <a:r>
              <a:rPr lang="en-US" b="0" i="0" dirty="0">
                <a:effectLst/>
                <a:highlight>
                  <a:srgbClr val="FFFFFF"/>
                </a:highlight>
              </a:rPr>
              <a:t>Data transformation can also be used to create new attributes within the dataset. </a:t>
            </a:r>
          </a:p>
          <a:p>
            <a:pPr algn="just"/>
            <a:r>
              <a:rPr lang="en-US" b="0" i="0" dirty="0">
                <a:effectLst/>
                <a:highlight>
                  <a:srgbClr val="FFFFFF"/>
                </a:highlight>
              </a:rPr>
              <a:t>You can use mathematical expressions to extract ZIP codes from an address and store them separately or create new attributes from existing features.</a:t>
            </a:r>
          </a:p>
          <a:p>
            <a:pPr algn="just"/>
            <a:r>
              <a:rPr lang="en-US" b="1" i="0" dirty="0">
                <a:effectLst/>
                <a:highlight>
                  <a:srgbClr val="FFFFFF"/>
                </a:highlight>
              </a:rPr>
              <a:t>Example:</a:t>
            </a:r>
            <a:r>
              <a:rPr lang="en-US" b="0" i="0" dirty="0">
                <a:effectLst/>
                <a:highlight>
                  <a:srgbClr val="FFFFFF"/>
                </a:highlight>
              </a:rPr>
              <a:t> A healthcare data analyst leverages mathematical expressions to create new features like Body Mass Index (BMI) through existing features like height and weight.</a:t>
            </a:r>
          </a:p>
        </p:txBody>
      </p:sp>
    </p:spTree>
    <p:extLst>
      <p:ext uri="{BB962C8B-B14F-4D97-AF65-F5344CB8AC3E}">
        <p14:creationId xmlns:p14="http://schemas.microsoft.com/office/powerpoint/2010/main" val="3236215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9650B-2665-F902-DDB3-F31A7546875A}"/>
              </a:ext>
            </a:extLst>
          </p:cNvPr>
          <p:cNvSpPr>
            <a:spLocks noGrp="1"/>
          </p:cNvSpPr>
          <p:nvPr>
            <p:ph type="title"/>
          </p:nvPr>
        </p:nvSpPr>
        <p:spPr/>
        <p:txBody>
          <a:bodyPr/>
          <a:lstStyle/>
          <a:p>
            <a:r>
              <a:rPr lang="en-IN" dirty="0"/>
              <a:t>MEAN MEDIAN MODE IMPUTATION</a:t>
            </a:r>
          </a:p>
        </p:txBody>
      </p:sp>
      <p:pic>
        <p:nvPicPr>
          <p:cNvPr id="5" name="Content Placeholder 4">
            <a:extLst>
              <a:ext uri="{FF2B5EF4-FFF2-40B4-BE49-F238E27FC236}">
                <a16:creationId xmlns:a16="http://schemas.microsoft.com/office/drawing/2014/main" id="{83A14FC5-98B7-E8B0-B938-3837AEDB84D0}"/>
              </a:ext>
            </a:extLst>
          </p:cNvPr>
          <p:cNvPicPr>
            <a:picLocks noGrp="1" noChangeAspect="1"/>
          </p:cNvPicPr>
          <p:nvPr>
            <p:ph idx="1"/>
          </p:nvPr>
        </p:nvPicPr>
        <p:blipFill>
          <a:blip r:embed="rId2"/>
          <a:stretch>
            <a:fillRect/>
          </a:stretch>
        </p:blipFill>
        <p:spPr>
          <a:xfrm>
            <a:off x="567167" y="1690688"/>
            <a:ext cx="11057665" cy="4453024"/>
          </a:xfrm>
        </p:spPr>
      </p:pic>
    </p:spTree>
    <p:extLst>
      <p:ext uri="{BB962C8B-B14F-4D97-AF65-F5344CB8AC3E}">
        <p14:creationId xmlns:p14="http://schemas.microsoft.com/office/powerpoint/2010/main" val="23689720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8450F-84A3-28F0-EECC-D39162F0E5E7}"/>
              </a:ext>
            </a:extLst>
          </p:cNvPr>
          <p:cNvSpPr>
            <a:spLocks noGrp="1"/>
          </p:cNvSpPr>
          <p:nvPr>
            <p:ph type="title"/>
          </p:nvPr>
        </p:nvSpPr>
        <p:spPr/>
        <p:txBody>
          <a:bodyPr/>
          <a:lstStyle/>
          <a:p>
            <a:r>
              <a:rPr lang="en-IN" dirty="0"/>
              <a:t>MODEL BASED IMPUTATION</a:t>
            </a:r>
          </a:p>
        </p:txBody>
      </p:sp>
      <p:pic>
        <p:nvPicPr>
          <p:cNvPr id="5" name="Content Placeholder 4">
            <a:extLst>
              <a:ext uri="{FF2B5EF4-FFF2-40B4-BE49-F238E27FC236}">
                <a16:creationId xmlns:a16="http://schemas.microsoft.com/office/drawing/2014/main" id="{064CCB1F-350A-046E-C3DA-43085A134B37}"/>
              </a:ext>
            </a:extLst>
          </p:cNvPr>
          <p:cNvPicPr>
            <a:picLocks noGrp="1" noChangeAspect="1"/>
          </p:cNvPicPr>
          <p:nvPr>
            <p:ph idx="1"/>
          </p:nvPr>
        </p:nvPicPr>
        <p:blipFill>
          <a:blip r:embed="rId2"/>
          <a:stretch>
            <a:fillRect/>
          </a:stretch>
        </p:blipFill>
        <p:spPr>
          <a:xfrm>
            <a:off x="767250" y="2025793"/>
            <a:ext cx="10714465" cy="4192127"/>
          </a:xfrm>
        </p:spPr>
      </p:pic>
    </p:spTree>
    <p:extLst>
      <p:ext uri="{BB962C8B-B14F-4D97-AF65-F5344CB8AC3E}">
        <p14:creationId xmlns:p14="http://schemas.microsoft.com/office/powerpoint/2010/main" val="31225200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9C30F-9B70-0478-3EE7-5C1443714A7D}"/>
              </a:ext>
            </a:extLst>
          </p:cNvPr>
          <p:cNvSpPr>
            <a:spLocks noGrp="1"/>
          </p:cNvSpPr>
          <p:nvPr>
            <p:ph type="title"/>
          </p:nvPr>
        </p:nvSpPr>
        <p:spPr/>
        <p:txBody>
          <a:bodyPr/>
          <a:lstStyle/>
          <a:p>
            <a:r>
              <a:rPr lang="en-IN" dirty="0"/>
              <a:t>DECK IMPUTATION</a:t>
            </a:r>
          </a:p>
        </p:txBody>
      </p:sp>
      <p:sp>
        <p:nvSpPr>
          <p:cNvPr id="3" name="Content Placeholder 2">
            <a:extLst>
              <a:ext uri="{FF2B5EF4-FFF2-40B4-BE49-F238E27FC236}">
                <a16:creationId xmlns:a16="http://schemas.microsoft.com/office/drawing/2014/main" id="{5F162C83-2A62-0E53-5A44-EBBDBA692B46}"/>
              </a:ext>
            </a:extLst>
          </p:cNvPr>
          <p:cNvSpPr>
            <a:spLocks noGrp="1"/>
          </p:cNvSpPr>
          <p:nvPr>
            <p:ph idx="1"/>
          </p:nvPr>
        </p:nvSpPr>
        <p:spPr/>
        <p:txBody>
          <a:bodyPr/>
          <a:lstStyle/>
          <a:p>
            <a:r>
              <a:rPr lang="en-US" b="0" i="0" dirty="0">
                <a:solidFill>
                  <a:srgbClr val="1F1F1F"/>
                </a:solidFill>
                <a:effectLst/>
                <a:highlight>
                  <a:srgbClr val="FFFFFF"/>
                </a:highlight>
                <a:latin typeface="Google Sans"/>
              </a:rPr>
              <a:t>Hot-deck. A once-common method of imputation was hot-deck imputation where </a:t>
            </a:r>
            <a:r>
              <a:rPr lang="en-US" b="0" i="0" dirty="0">
                <a:solidFill>
                  <a:srgbClr val="040C28"/>
                </a:solidFill>
                <a:effectLst/>
                <a:latin typeface="Google Sans"/>
              </a:rPr>
              <a:t>a missing value was imputed from a randomly selected similar record</a:t>
            </a:r>
            <a:r>
              <a:rPr lang="en-US" b="0" i="0" dirty="0">
                <a:solidFill>
                  <a:srgbClr val="1F1F1F"/>
                </a:solidFill>
                <a:effectLst/>
                <a:highlight>
                  <a:srgbClr val="FFFFFF"/>
                </a:highlight>
                <a:latin typeface="Google Sans"/>
              </a:rPr>
              <a:t>. </a:t>
            </a:r>
          </a:p>
          <a:p>
            <a:r>
              <a:rPr lang="en-US" dirty="0">
                <a:solidFill>
                  <a:srgbClr val="1F1F1F"/>
                </a:solidFill>
                <a:highlight>
                  <a:srgbClr val="FFFFFF"/>
                </a:highlight>
                <a:latin typeface="Google Sans"/>
              </a:rPr>
              <a:t>Cold – deck</a:t>
            </a:r>
            <a:r>
              <a:rPr lang="en-US" b="0" i="0" dirty="0">
                <a:solidFill>
                  <a:srgbClr val="1F1F1F"/>
                </a:solidFill>
                <a:effectLst/>
                <a:highlight>
                  <a:srgbClr val="FFFFFF"/>
                </a:highlight>
                <a:latin typeface="Google Sans"/>
              </a:rPr>
              <a:t>. (e.g., values from a covariate and/or from a previous survey).</a:t>
            </a:r>
            <a:endParaRPr lang="en-IN" dirty="0"/>
          </a:p>
        </p:txBody>
      </p:sp>
    </p:spTree>
    <p:extLst>
      <p:ext uri="{BB962C8B-B14F-4D97-AF65-F5344CB8AC3E}">
        <p14:creationId xmlns:p14="http://schemas.microsoft.com/office/powerpoint/2010/main" val="27530591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10C62-B790-C1CF-2A10-22E53CDD1153}"/>
              </a:ext>
            </a:extLst>
          </p:cNvPr>
          <p:cNvSpPr>
            <a:spLocks noGrp="1"/>
          </p:cNvSpPr>
          <p:nvPr>
            <p:ph type="title"/>
          </p:nvPr>
        </p:nvSpPr>
        <p:spPr/>
        <p:txBody>
          <a:bodyPr/>
          <a:lstStyle/>
          <a:p>
            <a:r>
              <a:rPr lang="en-IN" dirty="0"/>
              <a:t>LAST OBSERVED CARRIED FORWARD</a:t>
            </a:r>
          </a:p>
        </p:txBody>
      </p:sp>
      <p:sp>
        <p:nvSpPr>
          <p:cNvPr id="3" name="Content Placeholder 2">
            <a:extLst>
              <a:ext uri="{FF2B5EF4-FFF2-40B4-BE49-F238E27FC236}">
                <a16:creationId xmlns:a16="http://schemas.microsoft.com/office/drawing/2014/main" id="{4F18DF99-C150-3FDB-3676-77D873D42BCC}"/>
              </a:ext>
            </a:extLst>
          </p:cNvPr>
          <p:cNvSpPr>
            <a:spLocks noGrp="1"/>
          </p:cNvSpPr>
          <p:nvPr>
            <p:ph idx="1"/>
          </p:nvPr>
        </p:nvSpPr>
        <p:spPr/>
        <p:txBody>
          <a:bodyPr>
            <a:normAutofit lnSpcReduction="10000"/>
          </a:bodyPr>
          <a:lstStyle/>
          <a:p>
            <a:r>
              <a:rPr lang="en-US" b="0" i="0" dirty="0">
                <a:solidFill>
                  <a:srgbClr val="333333"/>
                </a:solidFill>
                <a:effectLst/>
                <a:highlight>
                  <a:srgbClr val="F9F9F9"/>
                </a:highlight>
              </a:rPr>
              <a:t>These options are used to analyze longitudinal repeated measures data, in which follow-up observations may be missing.</a:t>
            </a:r>
          </a:p>
          <a:p>
            <a:r>
              <a:rPr lang="en-US" b="0" i="0" dirty="0">
                <a:solidFill>
                  <a:srgbClr val="333333"/>
                </a:solidFill>
                <a:effectLst/>
                <a:highlight>
                  <a:srgbClr val="F9F9F9"/>
                </a:highlight>
              </a:rPr>
              <a:t> In these methods, every missing value is replaced with either the last observed value.</a:t>
            </a:r>
          </a:p>
          <a:p>
            <a:r>
              <a:rPr lang="en-US" b="0" i="0" dirty="0">
                <a:solidFill>
                  <a:srgbClr val="333333"/>
                </a:solidFill>
                <a:effectLst/>
                <a:highlight>
                  <a:srgbClr val="F9F9F9"/>
                </a:highlight>
              </a:rPr>
              <a:t>Longitudinal data track the same instance at different points along a timeline.</a:t>
            </a:r>
          </a:p>
          <a:p>
            <a:r>
              <a:rPr lang="en-US" b="0" i="0" dirty="0">
                <a:solidFill>
                  <a:srgbClr val="333333"/>
                </a:solidFill>
                <a:effectLst/>
                <a:highlight>
                  <a:srgbClr val="F9F9F9"/>
                </a:highlight>
              </a:rPr>
              <a:t> This method is easy to understand and implement. </a:t>
            </a:r>
          </a:p>
          <a:p>
            <a:r>
              <a:rPr lang="en-US" b="0" i="0" dirty="0">
                <a:solidFill>
                  <a:srgbClr val="333333"/>
                </a:solidFill>
                <a:effectLst/>
                <a:highlight>
                  <a:srgbClr val="F9F9F9"/>
                </a:highlight>
              </a:rPr>
              <a:t>However, this method may introduce bias when data has a visible trend. </a:t>
            </a:r>
          </a:p>
          <a:p>
            <a:r>
              <a:rPr lang="en-US" b="0" i="0" dirty="0">
                <a:solidFill>
                  <a:srgbClr val="333333"/>
                </a:solidFill>
                <a:effectLst/>
                <a:highlight>
                  <a:srgbClr val="F9F9F9"/>
                </a:highlight>
              </a:rPr>
              <a:t>It assumes the value is unchanged by the missing data.</a:t>
            </a:r>
            <a:endParaRPr lang="en-IN" dirty="0"/>
          </a:p>
        </p:txBody>
      </p:sp>
    </p:spTree>
    <p:extLst>
      <p:ext uri="{BB962C8B-B14F-4D97-AF65-F5344CB8AC3E}">
        <p14:creationId xmlns:p14="http://schemas.microsoft.com/office/powerpoint/2010/main" val="19320884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6A111-2043-B767-C883-C7F1713C9A38}"/>
              </a:ext>
            </a:extLst>
          </p:cNvPr>
          <p:cNvSpPr>
            <a:spLocks noGrp="1"/>
          </p:cNvSpPr>
          <p:nvPr>
            <p:ph type="title"/>
          </p:nvPr>
        </p:nvSpPr>
        <p:spPr>
          <a:xfrm>
            <a:off x="640080" y="365125"/>
            <a:ext cx="10713720" cy="1325563"/>
          </a:xfrm>
        </p:spPr>
        <p:txBody>
          <a:bodyPr/>
          <a:lstStyle/>
          <a:p>
            <a:r>
              <a:rPr lang="en-IN" b="1" dirty="0"/>
              <a:t>DATA BINNING</a:t>
            </a:r>
          </a:p>
        </p:txBody>
      </p:sp>
      <p:sp>
        <p:nvSpPr>
          <p:cNvPr id="3" name="Content Placeholder 2">
            <a:extLst>
              <a:ext uri="{FF2B5EF4-FFF2-40B4-BE49-F238E27FC236}">
                <a16:creationId xmlns:a16="http://schemas.microsoft.com/office/drawing/2014/main" id="{6086704A-C433-E9B4-195A-965F48556A9E}"/>
              </a:ext>
            </a:extLst>
          </p:cNvPr>
          <p:cNvSpPr>
            <a:spLocks noGrp="1"/>
          </p:cNvSpPr>
          <p:nvPr>
            <p:ph idx="1"/>
          </p:nvPr>
        </p:nvSpPr>
        <p:spPr>
          <a:xfrm>
            <a:off x="382384" y="1620982"/>
            <a:ext cx="11371811" cy="4946073"/>
          </a:xfrm>
        </p:spPr>
        <p:txBody>
          <a:bodyPr>
            <a:normAutofit fontScale="92500"/>
          </a:bodyPr>
          <a:lstStyle/>
          <a:p>
            <a:r>
              <a:rPr lang="en-US" b="0" i="0" dirty="0">
                <a:solidFill>
                  <a:srgbClr val="212121"/>
                </a:solidFill>
                <a:effectLst/>
                <a:latin typeface="-apple-system"/>
              </a:rPr>
              <a:t>Data binning is a way of pre-processing, summarizing, and analyzing data used to group continuous data into discrete bins or categories. It offers several benefits, such as simplifying </a:t>
            </a:r>
            <a:r>
              <a:rPr lang="en-US" dirty="0">
                <a:solidFill>
                  <a:srgbClr val="212121"/>
                </a:solidFill>
                <a:latin typeface="-apple-system"/>
              </a:rPr>
              <a:t>data analysis</a:t>
            </a:r>
            <a:r>
              <a:rPr lang="en-US" b="0" i="0" dirty="0">
                <a:solidFill>
                  <a:srgbClr val="212121"/>
                </a:solidFill>
                <a:effectLst/>
                <a:latin typeface="-apple-system"/>
              </a:rPr>
              <a:t> and mitigating the impact of outliers in datasets. </a:t>
            </a:r>
          </a:p>
          <a:p>
            <a:r>
              <a:rPr lang="en-US" b="0" i="0" dirty="0">
                <a:solidFill>
                  <a:srgbClr val="212121"/>
                </a:solidFill>
                <a:effectLst/>
                <a:latin typeface="-apple-system"/>
              </a:rPr>
              <a:t>The process involves dividing the range of values into intervals and assigning each data point to an appropriate bin.</a:t>
            </a:r>
          </a:p>
          <a:p>
            <a:r>
              <a:rPr lang="en-US" b="0" i="0" dirty="0">
                <a:solidFill>
                  <a:srgbClr val="212121"/>
                </a:solidFill>
                <a:effectLst/>
                <a:highlight>
                  <a:srgbClr val="F3F9F9"/>
                </a:highlight>
                <a:latin typeface="-apple-system"/>
              </a:rPr>
              <a:t>It categorizes complex, continuous, and extensive data to decrease noise and reduce the effect of small observation errors on the analysis.</a:t>
            </a:r>
          </a:p>
          <a:p>
            <a:pPr algn="l">
              <a:buFont typeface="Arial" panose="020B0604020202020204" pitchFamily="34" charset="0"/>
              <a:buChar char="•"/>
            </a:pPr>
            <a:r>
              <a:rPr lang="en-US" b="0" i="0" dirty="0">
                <a:solidFill>
                  <a:srgbClr val="212121"/>
                </a:solidFill>
                <a:effectLst/>
                <a:highlight>
                  <a:srgbClr val="F3F9F9"/>
                </a:highlight>
                <a:latin typeface="-apple-system"/>
              </a:rPr>
              <a:t>Some widely used bucketing methods are equal-width binning, equal-frequency binning, and custom binning.</a:t>
            </a:r>
          </a:p>
          <a:p>
            <a:pPr algn="l">
              <a:buFont typeface="Arial" panose="020B0604020202020204" pitchFamily="34" charset="0"/>
              <a:buChar char="•"/>
            </a:pPr>
            <a:r>
              <a:rPr lang="en-US" b="0" i="0" dirty="0">
                <a:solidFill>
                  <a:srgbClr val="212121"/>
                </a:solidFill>
                <a:effectLst/>
                <a:highlight>
                  <a:srgbClr val="F3F9F9"/>
                </a:highlight>
                <a:latin typeface="-apple-system"/>
              </a:rPr>
              <a:t>Discretization may lead to information loss, over-smoothing, or under-smoothing of datasets, which can further result in misinterpretation and inaccurate outcomes.</a:t>
            </a:r>
          </a:p>
          <a:p>
            <a:endParaRPr lang="en-US" b="0" i="0" dirty="0">
              <a:solidFill>
                <a:srgbClr val="212121"/>
              </a:solidFill>
              <a:effectLst/>
              <a:highlight>
                <a:srgbClr val="F3F9F9"/>
              </a:highlight>
              <a:latin typeface="-apple-system"/>
            </a:endParaRPr>
          </a:p>
          <a:p>
            <a:endParaRPr lang="en-US" b="0" i="0" dirty="0">
              <a:solidFill>
                <a:srgbClr val="212121"/>
              </a:solidFill>
              <a:effectLst/>
              <a:latin typeface="-apple-system"/>
            </a:endParaRPr>
          </a:p>
          <a:p>
            <a:endParaRPr lang="en-IN" dirty="0"/>
          </a:p>
        </p:txBody>
      </p:sp>
    </p:spTree>
    <p:extLst>
      <p:ext uri="{BB962C8B-B14F-4D97-AF65-F5344CB8AC3E}">
        <p14:creationId xmlns:p14="http://schemas.microsoft.com/office/powerpoint/2010/main" val="10831017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89E749-CCD9-4AA8-C1A7-88B8BB467AEF}"/>
              </a:ext>
            </a:extLst>
          </p:cNvPr>
          <p:cNvSpPr>
            <a:spLocks noGrp="1"/>
          </p:cNvSpPr>
          <p:nvPr>
            <p:ph idx="1"/>
          </p:nvPr>
        </p:nvSpPr>
        <p:spPr>
          <a:xfrm>
            <a:off x="515389" y="399011"/>
            <a:ext cx="11380123" cy="6301047"/>
          </a:xfrm>
        </p:spPr>
        <p:txBody>
          <a:bodyPr/>
          <a:lstStyle/>
          <a:p>
            <a:pPr algn="just"/>
            <a:r>
              <a:rPr lang="en-US" sz="2400" b="0" i="0" dirty="0">
                <a:solidFill>
                  <a:srgbClr val="000000"/>
                </a:solidFill>
                <a:effectLst/>
              </a:rPr>
              <a:t>Data binning (is also called Discrete binning or bucketing ) is a data pre-processing technique used to reduce the effects of minor observation errors,</a:t>
            </a:r>
          </a:p>
          <a:p>
            <a:pPr algn="just"/>
            <a:r>
              <a:rPr lang="en-US" sz="2400" dirty="0">
                <a:solidFill>
                  <a:srgbClr val="000000"/>
                </a:solidFill>
              </a:rPr>
              <a:t>The original data values which fall into a given small interval , a bin are replaced by a value </a:t>
            </a:r>
            <a:r>
              <a:rPr lang="en-US" sz="2400" dirty="0" err="1">
                <a:solidFill>
                  <a:srgbClr val="000000"/>
                </a:solidFill>
              </a:rPr>
              <a:t>represtative</a:t>
            </a:r>
            <a:r>
              <a:rPr lang="en-US" sz="2400" dirty="0">
                <a:solidFill>
                  <a:srgbClr val="000000"/>
                </a:solidFill>
              </a:rPr>
              <a:t> of that interval often the central value.</a:t>
            </a:r>
          </a:p>
          <a:p>
            <a:pPr algn="just"/>
            <a:r>
              <a:rPr lang="en-US" sz="2400" b="0" i="0" dirty="0">
                <a:solidFill>
                  <a:srgbClr val="000000"/>
                </a:solidFill>
                <a:effectLst/>
              </a:rPr>
              <a:t>It </a:t>
            </a:r>
            <a:r>
              <a:rPr lang="en-US" sz="2400" dirty="0">
                <a:solidFill>
                  <a:srgbClr val="000000"/>
                </a:solidFill>
              </a:rPr>
              <a:t>is a form of quantization.</a:t>
            </a:r>
            <a:endParaRPr lang="en-US" sz="2400" b="0" i="0" dirty="0">
              <a:solidFill>
                <a:srgbClr val="000000"/>
              </a:solidFill>
              <a:effectLst/>
            </a:endParaRPr>
          </a:p>
          <a:p>
            <a:pPr algn="just"/>
            <a:r>
              <a:rPr lang="en-US" sz="2400" b="0" i="0" dirty="0">
                <a:solidFill>
                  <a:srgbClr val="000000"/>
                </a:solidFill>
                <a:effectLst/>
              </a:rPr>
              <a:t>There is also an option to group categorical values into bins. </a:t>
            </a:r>
          </a:p>
          <a:p>
            <a:pPr algn="just"/>
            <a:r>
              <a:rPr lang="en-US" sz="2400" b="0" i="0" dirty="0">
                <a:solidFill>
                  <a:srgbClr val="000000"/>
                </a:solidFill>
                <a:effectLst/>
              </a:rPr>
              <a:t>This is useful when you have more categorical values in a column than you find necessary. </a:t>
            </a:r>
          </a:p>
          <a:p>
            <a:pPr algn="just"/>
            <a:r>
              <a:rPr lang="en-US" sz="2400" dirty="0">
                <a:solidFill>
                  <a:srgbClr val="000000"/>
                </a:solidFill>
              </a:rPr>
              <a:t>Binning helps to prevent overfit in the model</a:t>
            </a:r>
            <a:endParaRPr lang="en-US" sz="2400" b="0" i="0" dirty="0">
              <a:solidFill>
                <a:srgbClr val="000000"/>
              </a:solidFill>
              <a:effectLst/>
            </a:endParaRPr>
          </a:p>
          <a:p>
            <a:pPr algn="just"/>
            <a:r>
              <a:rPr lang="en-US" sz="2400" b="1" i="0" dirty="0">
                <a:solidFill>
                  <a:srgbClr val="000000"/>
                </a:solidFill>
                <a:effectLst/>
              </a:rPr>
              <a:t>Note:</a:t>
            </a:r>
            <a:r>
              <a:rPr lang="en-US" sz="2400" b="0" i="0" dirty="0">
                <a:solidFill>
                  <a:srgbClr val="000000"/>
                </a:solidFill>
                <a:effectLst/>
              </a:rPr>
              <a:t> A special use case of this binning method is grouping values that are misspelt or differ due to other reasons. For example, if a column contains values like “apple” and “</a:t>
            </a:r>
            <a:r>
              <a:rPr lang="en-US" sz="2400" b="0" i="0" dirty="0" err="1">
                <a:solidFill>
                  <a:srgbClr val="000000"/>
                </a:solidFill>
                <a:effectLst/>
              </a:rPr>
              <a:t>appel</a:t>
            </a:r>
            <a:r>
              <a:rPr lang="en-US" sz="2400" b="0" i="0" dirty="0">
                <a:solidFill>
                  <a:srgbClr val="000000"/>
                </a:solidFill>
                <a:effectLst/>
              </a:rPr>
              <a:t>”, or “UK” and “United Kingdom”, you can group these values into bins.</a:t>
            </a:r>
          </a:p>
          <a:p>
            <a:pPr marL="0" indent="0">
              <a:buNone/>
            </a:pPr>
            <a:endParaRPr lang="en-IN" dirty="0"/>
          </a:p>
        </p:txBody>
      </p:sp>
    </p:spTree>
    <p:extLst>
      <p:ext uri="{BB962C8B-B14F-4D97-AF65-F5344CB8AC3E}">
        <p14:creationId xmlns:p14="http://schemas.microsoft.com/office/powerpoint/2010/main" val="11397129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3F20043-8910-1F19-B918-91A77128DF35}"/>
              </a:ext>
            </a:extLst>
          </p:cNvPr>
          <p:cNvPicPr>
            <a:picLocks noGrp="1" noChangeAspect="1"/>
          </p:cNvPicPr>
          <p:nvPr>
            <p:ph idx="1"/>
          </p:nvPr>
        </p:nvPicPr>
        <p:blipFill>
          <a:blip r:embed="rId2"/>
          <a:stretch>
            <a:fillRect/>
          </a:stretch>
        </p:blipFill>
        <p:spPr>
          <a:xfrm>
            <a:off x="1474124" y="1736768"/>
            <a:ext cx="9044247" cy="3733007"/>
          </a:xfrm>
        </p:spPr>
      </p:pic>
      <p:sp>
        <p:nvSpPr>
          <p:cNvPr id="9" name="TextBox 8">
            <a:extLst>
              <a:ext uri="{FF2B5EF4-FFF2-40B4-BE49-F238E27FC236}">
                <a16:creationId xmlns:a16="http://schemas.microsoft.com/office/drawing/2014/main" id="{7D123A76-8C80-5742-BD07-73F550598B6B}"/>
              </a:ext>
            </a:extLst>
          </p:cNvPr>
          <p:cNvSpPr txBox="1"/>
          <p:nvPr/>
        </p:nvSpPr>
        <p:spPr>
          <a:xfrm>
            <a:off x="1704109" y="523702"/>
            <a:ext cx="4394344" cy="369332"/>
          </a:xfrm>
          <a:prstGeom prst="rect">
            <a:avLst/>
          </a:prstGeom>
          <a:noFill/>
        </p:spPr>
        <p:txBody>
          <a:bodyPr wrap="none" rtlCol="0">
            <a:spAutoFit/>
          </a:bodyPr>
          <a:lstStyle/>
          <a:p>
            <a:r>
              <a:rPr lang="en-IN" dirty="0"/>
              <a:t>EXAMPLE OF BINNING A CONTINUOUS DATA </a:t>
            </a:r>
          </a:p>
        </p:txBody>
      </p:sp>
    </p:spTree>
    <p:extLst>
      <p:ext uri="{BB962C8B-B14F-4D97-AF65-F5344CB8AC3E}">
        <p14:creationId xmlns:p14="http://schemas.microsoft.com/office/powerpoint/2010/main" val="28117020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3481500-6952-E07B-DCAC-CED4CB3ABC49}"/>
              </a:ext>
            </a:extLst>
          </p:cNvPr>
          <p:cNvPicPr>
            <a:picLocks noGrp="1" noChangeAspect="1"/>
          </p:cNvPicPr>
          <p:nvPr>
            <p:ph idx="1"/>
          </p:nvPr>
        </p:nvPicPr>
        <p:blipFill>
          <a:blip r:embed="rId2"/>
          <a:stretch>
            <a:fillRect/>
          </a:stretch>
        </p:blipFill>
        <p:spPr>
          <a:xfrm>
            <a:off x="988938" y="1004189"/>
            <a:ext cx="5303797" cy="4210638"/>
          </a:xfrm>
        </p:spPr>
      </p:pic>
      <p:pic>
        <p:nvPicPr>
          <p:cNvPr id="7" name="Picture 6">
            <a:extLst>
              <a:ext uri="{FF2B5EF4-FFF2-40B4-BE49-F238E27FC236}">
                <a16:creationId xmlns:a16="http://schemas.microsoft.com/office/drawing/2014/main" id="{52654734-E3E3-12B1-3A47-73AF02650933}"/>
              </a:ext>
            </a:extLst>
          </p:cNvPr>
          <p:cNvPicPr>
            <a:picLocks noChangeAspect="1"/>
          </p:cNvPicPr>
          <p:nvPr/>
        </p:nvPicPr>
        <p:blipFill>
          <a:blip r:embed="rId3"/>
          <a:stretch>
            <a:fillRect/>
          </a:stretch>
        </p:blipFill>
        <p:spPr>
          <a:xfrm>
            <a:off x="6567043" y="1299506"/>
            <a:ext cx="5303797" cy="3915321"/>
          </a:xfrm>
          <a:prstGeom prst="rect">
            <a:avLst/>
          </a:prstGeom>
        </p:spPr>
      </p:pic>
    </p:spTree>
    <p:extLst>
      <p:ext uri="{BB962C8B-B14F-4D97-AF65-F5344CB8AC3E}">
        <p14:creationId xmlns:p14="http://schemas.microsoft.com/office/powerpoint/2010/main" val="27726589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C65C-BCA2-3EC2-14D5-2E58302F732E}"/>
              </a:ext>
            </a:extLst>
          </p:cNvPr>
          <p:cNvSpPr>
            <a:spLocks noGrp="1"/>
          </p:cNvSpPr>
          <p:nvPr>
            <p:ph type="title"/>
          </p:nvPr>
        </p:nvSpPr>
        <p:spPr/>
        <p:txBody>
          <a:bodyPr/>
          <a:lstStyle/>
          <a:p>
            <a:r>
              <a:rPr lang="en-IN" dirty="0"/>
              <a:t>DATA BINNING TECHNIQUES</a:t>
            </a:r>
          </a:p>
        </p:txBody>
      </p:sp>
      <p:sp>
        <p:nvSpPr>
          <p:cNvPr id="3" name="Content Placeholder 2">
            <a:extLst>
              <a:ext uri="{FF2B5EF4-FFF2-40B4-BE49-F238E27FC236}">
                <a16:creationId xmlns:a16="http://schemas.microsoft.com/office/drawing/2014/main" id="{79C034E1-B49C-48A6-9A8D-C4DB8DC2FF6F}"/>
              </a:ext>
            </a:extLst>
          </p:cNvPr>
          <p:cNvSpPr>
            <a:spLocks noGrp="1"/>
          </p:cNvSpPr>
          <p:nvPr>
            <p:ph idx="1"/>
          </p:nvPr>
        </p:nvSpPr>
        <p:spPr>
          <a:xfrm>
            <a:off x="457200" y="1825625"/>
            <a:ext cx="11380124" cy="4857808"/>
          </a:xfrm>
        </p:spPr>
        <p:txBody>
          <a:bodyPr>
            <a:normAutofit fontScale="85000" lnSpcReduction="10000"/>
          </a:bodyPr>
          <a:lstStyle/>
          <a:p>
            <a:pPr marL="0" indent="0" algn="just">
              <a:buNone/>
            </a:pPr>
            <a:r>
              <a:rPr lang="en-US" b="1" i="0" dirty="0">
                <a:solidFill>
                  <a:srgbClr val="212121"/>
                </a:solidFill>
                <a:effectLst/>
              </a:rPr>
              <a:t>Equal-Width Binning</a:t>
            </a:r>
            <a:r>
              <a:rPr lang="en-US" b="0" i="0" dirty="0">
                <a:solidFill>
                  <a:srgbClr val="212121"/>
                </a:solidFill>
                <a:effectLst/>
              </a:rPr>
              <a:t>: </a:t>
            </a:r>
          </a:p>
          <a:p>
            <a:pPr algn="just">
              <a:buFont typeface="Arial" panose="020B0604020202020204" pitchFamily="34" charset="0"/>
              <a:buChar char="•"/>
            </a:pPr>
            <a:r>
              <a:rPr lang="en-US" b="0" i="0" dirty="0">
                <a:solidFill>
                  <a:srgbClr val="212121"/>
                </a:solidFill>
                <a:effectLst/>
              </a:rPr>
              <a:t>This technique divides the data range into predetermined equal-width intervals or bins. </a:t>
            </a:r>
          </a:p>
          <a:p>
            <a:pPr algn="just">
              <a:buFont typeface="Arial" panose="020B0604020202020204" pitchFamily="34" charset="0"/>
              <a:buChar char="•"/>
            </a:pPr>
            <a:r>
              <a:rPr lang="en-US" b="0" i="0" dirty="0">
                <a:solidFill>
                  <a:srgbClr val="212121"/>
                </a:solidFill>
                <a:effectLst/>
              </a:rPr>
              <a:t>The bin width can be computed by dividing the data range by the selected number of bins.</a:t>
            </a:r>
          </a:p>
          <a:p>
            <a:pPr algn="just">
              <a:buFont typeface="Arial" panose="020B0604020202020204" pitchFamily="34" charset="0"/>
              <a:buChar char="•"/>
            </a:pPr>
            <a:r>
              <a:rPr lang="en-US" b="0" i="0" dirty="0">
                <a:solidFill>
                  <a:srgbClr val="212121"/>
                </a:solidFill>
                <a:effectLst/>
              </a:rPr>
              <a:t> While this method is simple and intuitive, it cannot be applied for skewed data distribution.</a:t>
            </a:r>
          </a:p>
          <a:p>
            <a:pPr marL="0" indent="0" algn="just">
              <a:buNone/>
            </a:pPr>
            <a:r>
              <a:rPr lang="en-US" b="1" i="0" dirty="0">
                <a:solidFill>
                  <a:srgbClr val="212121"/>
                </a:solidFill>
                <a:effectLst/>
              </a:rPr>
              <a:t>Equal-Frequency Binning</a:t>
            </a:r>
            <a:r>
              <a:rPr lang="en-US" b="0" i="0" dirty="0">
                <a:solidFill>
                  <a:srgbClr val="212121"/>
                </a:solidFill>
                <a:effectLst/>
              </a:rPr>
              <a:t>: </a:t>
            </a:r>
          </a:p>
          <a:p>
            <a:pPr algn="just">
              <a:buFont typeface="Arial" panose="020B0604020202020204" pitchFamily="34" charset="0"/>
              <a:buChar char="•"/>
            </a:pPr>
            <a:r>
              <a:rPr lang="en-US" b="0" i="0" dirty="0">
                <a:solidFill>
                  <a:srgbClr val="212121"/>
                </a:solidFill>
                <a:effectLst/>
              </a:rPr>
              <a:t>In this method, the data is distributed into bins ensuring each bin has roughly the same number of data points.</a:t>
            </a:r>
          </a:p>
          <a:p>
            <a:pPr algn="just">
              <a:buFont typeface="Arial" panose="020B0604020202020204" pitchFamily="34" charset="0"/>
              <a:buChar char="•"/>
            </a:pPr>
            <a:r>
              <a:rPr lang="en-US" b="0" i="0" dirty="0">
                <a:solidFill>
                  <a:srgbClr val="212121"/>
                </a:solidFill>
                <a:effectLst/>
              </a:rPr>
              <a:t>The data is first sorted, and then an equal number of data points is assigned to each bin. </a:t>
            </a:r>
          </a:p>
          <a:p>
            <a:pPr algn="just">
              <a:buFont typeface="Arial" panose="020B0604020202020204" pitchFamily="34" charset="0"/>
              <a:buChar char="•"/>
            </a:pPr>
            <a:r>
              <a:rPr lang="en-US" b="0" i="0" dirty="0">
                <a:solidFill>
                  <a:srgbClr val="212121"/>
                </a:solidFill>
                <a:effectLst/>
              </a:rPr>
              <a:t>This approach is useful when it is essential to maintain similar frequencies or distributions across bins. This binning method can effectively tackle outliers and </a:t>
            </a:r>
            <a:r>
              <a:rPr lang="en-US" dirty="0">
                <a:solidFill>
                  <a:srgbClr val="212121"/>
                </a:solidFill>
              </a:rPr>
              <a:t>skewed</a:t>
            </a:r>
            <a:r>
              <a:rPr lang="en-US" b="0" i="0" dirty="0">
                <a:solidFill>
                  <a:srgbClr val="212121"/>
                </a:solidFill>
                <a:effectLst/>
              </a:rPr>
              <a:t> data.</a:t>
            </a:r>
          </a:p>
          <a:p>
            <a:endParaRPr lang="en-IN" dirty="0"/>
          </a:p>
        </p:txBody>
      </p:sp>
    </p:spTree>
    <p:extLst>
      <p:ext uri="{BB962C8B-B14F-4D97-AF65-F5344CB8AC3E}">
        <p14:creationId xmlns:p14="http://schemas.microsoft.com/office/powerpoint/2010/main" val="21758221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F2009E-96D1-B411-62BA-3C9408AB3CE4}"/>
              </a:ext>
            </a:extLst>
          </p:cNvPr>
          <p:cNvSpPr>
            <a:spLocks noGrp="1"/>
          </p:cNvSpPr>
          <p:nvPr>
            <p:ph idx="1"/>
          </p:nvPr>
        </p:nvSpPr>
        <p:spPr>
          <a:xfrm>
            <a:off x="482138" y="266007"/>
            <a:ext cx="10871662" cy="5910956"/>
          </a:xfrm>
        </p:spPr>
        <p:txBody>
          <a:bodyPr>
            <a:normAutofit fontScale="92500" lnSpcReduction="10000"/>
          </a:bodyPr>
          <a:lstStyle/>
          <a:p>
            <a:pPr marL="0" indent="0" algn="l">
              <a:buNone/>
            </a:pPr>
            <a:r>
              <a:rPr lang="en-US" b="1" i="0" dirty="0">
                <a:solidFill>
                  <a:srgbClr val="212121"/>
                </a:solidFill>
                <a:effectLst/>
                <a:latin typeface="-apple-system"/>
              </a:rPr>
              <a:t>Custom Binning</a:t>
            </a:r>
            <a:r>
              <a:rPr lang="en-US" b="0" i="0" dirty="0">
                <a:solidFill>
                  <a:srgbClr val="212121"/>
                </a:solidFill>
                <a:effectLst/>
                <a:latin typeface="-apple-system"/>
              </a:rPr>
              <a:t>:</a:t>
            </a:r>
          </a:p>
          <a:p>
            <a:pPr algn="l">
              <a:buFont typeface="Arial" panose="020B0604020202020204" pitchFamily="34" charset="0"/>
              <a:buChar char="•"/>
            </a:pPr>
            <a:r>
              <a:rPr lang="en-US" b="0" i="0" dirty="0">
                <a:effectLst/>
                <a:highlight>
                  <a:srgbClr val="FFFFFF"/>
                </a:highlight>
                <a:latin typeface="Plus Jakarta Sans"/>
              </a:rPr>
              <a:t>Custom binning depends on using specialized knowledge to create intervals for data.</a:t>
            </a:r>
          </a:p>
          <a:p>
            <a:pPr algn="l">
              <a:buFont typeface="Arial" panose="020B0604020202020204" pitchFamily="34" charset="0"/>
              <a:buChar char="•"/>
            </a:pPr>
            <a:r>
              <a:rPr lang="en-US" b="0" i="0" dirty="0">
                <a:effectLst/>
                <a:highlight>
                  <a:srgbClr val="FFFFFF"/>
                </a:highlight>
                <a:latin typeface="Plus Jakarta Sans"/>
              </a:rPr>
              <a:t> Take educational data analysis as an instance, where you might define certain score intervals to label performance levels like ‘Fail,’ ‘Pass,’ ‘Merit,’ and ‘Distinction.’</a:t>
            </a:r>
          </a:p>
          <a:p>
            <a:pPr algn="l">
              <a:buFont typeface="Arial" panose="020B0604020202020204" pitchFamily="34" charset="0"/>
              <a:buChar char="•"/>
            </a:pPr>
            <a:r>
              <a:rPr lang="en-US" b="0" i="0" dirty="0">
                <a:effectLst/>
                <a:highlight>
                  <a:srgbClr val="FFFFFF"/>
                </a:highlight>
                <a:latin typeface="Plus Jakarta Sans"/>
              </a:rPr>
              <a:t> This technique serves the special situation of the data very well; it provides deep understanding but requires a strong grasp of its area.</a:t>
            </a:r>
          </a:p>
          <a:p>
            <a:pPr marL="0" indent="0" algn="l">
              <a:buNone/>
            </a:pPr>
            <a:r>
              <a:rPr lang="en-US" b="1" i="0" u="none" strike="noStrike" dirty="0">
                <a:solidFill>
                  <a:srgbClr val="303245"/>
                </a:solidFill>
                <a:effectLst/>
                <a:highlight>
                  <a:srgbClr val="FFFFFF"/>
                </a:highlight>
                <a:latin typeface="Plus Jakarta Sans"/>
              </a:rPr>
              <a:t>K-means Binning</a:t>
            </a:r>
          </a:p>
          <a:p>
            <a:pPr algn="l"/>
            <a:r>
              <a:rPr lang="en-US" b="0" i="0" u="none" strike="noStrike" dirty="0">
                <a:effectLst/>
                <a:highlight>
                  <a:srgbClr val="FFFFFF"/>
                </a:highlight>
                <a:latin typeface="Plus Jakarta Sans"/>
              </a:rPr>
              <a:t>The sophisticated method of k-means binning uses a clustering algorithm to determine the ranges of bins.</a:t>
            </a:r>
          </a:p>
          <a:p>
            <a:pPr algn="l"/>
            <a:r>
              <a:rPr lang="en-US" b="0" i="0" u="none" strike="noStrike" dirty="0">
                <a:effectLst/>
                <a:highlight>
                  <a:srgbClr val="FFFFFF"/>
                </a:highlight>
                <a:latin typeface="Plus Jakarta Sans"/>
              </a:rPr>
              <a:t> It separates the data into k groups, where each one is a different bin. </a:t>
            </a:r>
          </a:p>
          <a:p>
            <a:pPr algn="l"/>
            <a:r>
              <a:rPr lang="en-US" b="0" i="0" u="none" strike="noStrike" dirty="0">
                <a:effectLst/>
                <a:highlight>
                  <a:srgbClr val="FFFFFF"/>
                </a:highlight>
                <a:latin typeface="Plus Jakarta Sans"/>
              </a:rPr>
              <a:t>This flexible approach adjusts very well to the basic pattern in the dataset we have and shows better performance for more complicated datasets.</a:t>
            </a:r>
          </a:p>
          <a:p>
            <a:pPr marL="0" indent="0" algn="l">
              <a:buNone/>
            </a:pPr>
            <a:endParaRPr lang="en-US" b="0" i="0" dirty="0">
              <a:solidFill>
                <a:srgbClr val="212121"/>
              </a:solidFill>
              <a:effectLst/>
              <a:latin typeface="-apple-system"/>
            </a:endParaRPr>
          </a:p>
          <a:p>
            <a:endParaRPr lang="en-IN" dirty="0"/>
          </a:p>
        </p:txBody>
      </p:sp>
    </p:spTree>
    <p:extLst>
      <p:ext uri="{BB962C8B-B14F-4D97-AF65-F5344CB8AC3E}">
        <p14:creationId xmlns:p14="http://schemas.microsoft.com/office/powerpoint/2010/main" val="1589552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4026D-F89F-6204-E4BF-4E95E2A1E684}"/>
              </a:ext>
            </a:extLst>
          </p:cNvPr>
          <p:cNvSpPr>
            <a:spLocks noGrp="1"/>
          </p:cNvSpPr>
          <p:nvPr>
            <p:ph type="title"/>
          </p:nvPr>
        </p:nvSpPr>
        <p:spPr/>
        <p:txBody>
          <a:bodyPr/>
          <a:lstStyle/>
          <a:p>
            <a:pPr algn="ctr"/>
            <a:r>
              <a:rPr lang="en-US" dirty="0"/>
              <a:t>DATA ENRICHMENT</a:t>
            </a:r>
            <a:endParaRPr lang="en-IN" dirty="0"/>
          </a:p>
        </p:txBody>
      </p:sp>
      <p:sp>
        <p:nvSpPr>
          <p:cNvPr id="3" name="Content Placeholder 2">
            <a:extLst>
              <a:ext uri="{FF2B5EF4-FFF2-40B4-BE49-F238E27FC236}">
                <a16:creationId xmlns:a16="http://schemas.microsoft.com/office/drawing/2014/main" id="{1C1D22A7-9C14-1181-288E-BC166F8C385F}"/>
              </a:ext>
            </a:extLst>
          </p:cNvPr>
          <p:cNvSpPr>
            <a:spLocks noGrp="1"/>
          </p:cNvSpPr>
          <p:nvPr>
            <p:ph idx="1"/>
          </p:nvPr>
        </p:nvSpPr>
        <p:spPr/>
        <p:txBody>
          <a:bodyPr/>
          <a:lstStyle/>
          <a:p>
            <a:pPr algn="just"/>
            <a:r>
              <a:rPr lang="en-US" b="0" i="0" dirty="0">
                <a:effectLst/>
                <a:highlight>
                  <a:srgbClr val="FFFFFF"/>
                </a:highlight>
              </a:rPr>
              <a:t>Enhancing data with additional sources or derived attributes can provide more depth and context.</a:t>
            </a:r>
          </a:p>
          <a:p>
            <a:pPr algn="just"/>
            <a:r>
              <a:rPr lang="en-US" b="0" i="0" dirty="0">
                <a:effectLst/>
                <a:highlight>
                  <a:srgbClr val="FFFFFF"/>
                </a:highlight>
              </a:rPr>
              <a:t>It involves incorporating demographic information into customer data or adding weather data to sales figures to account for seasonal effects.</a:t>
            </a:r>
          </a:p>
          <a:p>
            <a:pPr algn="just"/>
            <a:r>
              <a:rPr lang="en-US" b="1" i="0" dirty="0">
                <a:effectLst/>
                <a:highlight>
                  <a:srgbClr val="FFFFFF"/>
                </a:highlight>
              </a:rPr>
              <a:t>Example: </a:t>
            </a:r>
            <a:r>
              <a:rPr lang="en-US" b="0" i="0" dirty="0">
                <a:effectLst/>
                <a:highlight>
                  <a:srgbClr val="FFFFFF"/>
                </a:highlight>
              </a:rPr>
              <a:t>A data analyst adds weather data to a retailer’s sales data to see if weather patterns affect buying trends.</a:t>
            </a:r>
          </a:p>
          <a:p>
            <a:pPr marL="0" indent="0">
              <a:buNone/>
            </a:pPr>
            <a:endParaRPr lang="en-IN" dirty="0"/>
          </a:p>
        </p:txBody>
      </p:sp>
    </p:spTree>
    <p:extLst>
      <p:ext uri="{BB962C8B-B14F-4D97-AF65-F5344CB8AC3E}">
        <p14:creationId xmlns:p14="http://schemas.microsoft.com/office/powerpoint/2010/main" val="3402460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B3FE1-5C68-8521-126D-E1A0308BAB88}"/>
              </a:ext>
            </a:extLst>
          </p:cNvPr>
          <p:cNvSpPr>
            <a:spLocks noGrp="1"/>
          </p:cNvSpPr>
          <p:nvPr>
            <p:ph type="title"/>
          </p:nvPr>
        </p:nvSpPr>
        <p:spPr/>
        <p:txBody>
          <a:bodyPr/>
          <a:lstStyle/>
          <a:p>
            <a:pPr algn="ctr"/>
            <a:r>
              <a:rPr lang="en-US" dirty="0"/>
              <a:t>DATA VALIDATION</a:t>
            </a:r>
            <a:endParaRPr lang="en-IN" dirty="0"/>
          </a:p>
        </p:txBody>
      </p:sp>
      <p:sp>
        <p:nvSpPr>
          <p:cNvPr id="3" name="Content Placeholder 2">
            <a:extLst>
              <a:ext uri="{FF2B5EF4-FFF2-40B4-BE49-F238E27FC236}">
                <a16:creationId xmlns:a16="http://schemas.microsoft.com/office/drawing/2014/main" id="{1F3820AF-6779-0DBC-1B2B-42A3C198BA66}"/>
              </a:ext>
            </a:extLst>
          </p:cNvPr>
          <p:cNvSpPr>
            <a:spLocks noGrp="1"/>
          </p:cNvSpPr>
          <p:nvPr>
            <p:ph idx="1"/>
          </p:nvPr>
        </p:nvSpPr>
        <p:spPr>
          <a:xfrm>
            <a:off x="382385" y="1828828"/>
            <a:ext cx="11654443" cy="4664047"/>
          </a:xfrm>
        </p:spPr>
        <p:txBody>
          <a:bodyPr/>
          <a:lstStyle/>
          <a:p>
            <a:pPr algn="just"/>
            <a:r>
              <a:rPr lang="en-US" b="0" i="0" dirty="0">
                <a:effectLst/>
                <a:highlight>
                  <a:srgbClr val="FFFFFF"/>
                </a:highlight>
              </a:rPr>
              <a:t>Before moving on to analysis, it’s crucial to ensure the integrity of your data. </a:t>
            </a:r>
          </a:p>
          <a:p>
            <a:pPr algn="just"/>
            <a:r>
              <a:rPr lang="en-US" b="0" i="0" dirty="0">
                <a:effectLst/>
                <a:highlight>
                  <a:srgbClr val="FFFFFF"/>
                </a:highlight>
              </a:rPr>
              <a:t>Data validation checks that the data meets specific criteria, such as constraints, relations, and ranges. </a:t>
            </a:r>
          </a:p>
          <a:p>
            <a:pPr algn="just"/>
            <a:r>
              <a:rPr lang="en-US" b="0" i="0" dirty="0">
                <a:effectLst/>
                <a:highlight>
                  <a:srgbClr val="FFFFFF"/>
                </a:highlight>
              </a:rPr>
              <a:t>It helps to confirm that the data is accurate, complete, and reliable.</a:t>
            </a:r>
          </a:p>
          <a:p>
            <a:pPr algn="just"/>
            <a:r>
              <a:rPr lang="en-US" b="1" i="0" dirty="0">
                <a:effectLst/>
                <a:highlight>
                  <a:srgbClr val="FFFFFF"/>
                </a:highlight>
              </a:rPr>
              <a:t>Example: </a:t>
            </a:r>
            <a:r>
              <a:rPr lang="en-US" b="0" i="0" dirty="0">
                <a:effectLst/>
                <a:highlight>
                  <a:srgbClr val="FFFFFF"/>
                </a:highlight>
              </a:rPr>
              <a:t>A finance executive checks whether all entries in a transaction dataset fall within expected date ranges and transaction amounts.</a:t>
            </a:r>
          </a:p>
          <a:p>
            <a:pPr marL="0" indent="0">
              <a:buNone/>
            </a:pPr>
            <a:endParaRPr lang="en-IN" dirty="0"/>
          </a:p>
        </p:txBody>
      </p:sp>
    </p:spTree>
    <p:extLst>
      <p:ext uri="{BB962C8B-B14F-4D97-AF65-F5344CB8AC3E}">
        <p14:creationId xmlns:p14="http://schemas.microsoft.com/office/powerpoint/2010/main" val="3219893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0E7E3-EC9B-CA82-489B-DFA998C43834}"/>
              </a:ext>
            </a:extLst>
          </p:cNvPr>
          <p:cNvSpPr>
            <a:spLocks noGrp="1"/>
          </p:cNvSpPr>
          <p:nvPr>
            <p:ph type="title"/>
          </p:nvPr>
        </p:nvSpPr>
        <p:spPr>
          <a:xfrm>
            <a:off x="182880" y="365126"/>
            <a:ext cx="11170920" cy="831908"/>
          </a:xfrm>
        </p:spPr>
        <p:txBody>
          <a:bodyPr>
            <a:normAutofit fontScale="90000"/>
          </a:bodyPr>
          <a:lstStyle/>
          <a:p>
            <a:r>
              <a:rPr lang="en-US" b="0" i="0" dirty="0">
                <a:solidFill>
                  <a:srgbClr val="01348D"/>
                </a:solidFill>
                <a:effectLst/>
                <a:highlight>
                  <a:srgbClr val="FFFFFF"/>
                </a:highlight>
                <a:latin typeface="Open Sans" panose="020B0606030504020204" pitchFamily="34" charset="0"/>
              </a:rPr>
              <a:t>How is Data Preprocessing Used?</a:t>
            </a:r>
            <a:br>
              <a:rPr lang="en-US" b="0" i="0" dirty="0">
                <a:solidFill>
                  <a:srgbClr val="01348D"/>
                </a:solidFill>
                <a:effectLst/>
                <a:highlight>
                  <a:srgbClr val="FFFFFF"/>
                </a:highligh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31A03627-65E7-1F27-E930-459079CEE3BF}"/>
              </a:ext>
            </a:extLst>
          </p:cNvPr>
          <p:cNvSpPr>
            <a:spLocks noGrp="1"/>
          </p:cNvSpPr>
          <p:nvPr>
            <p:ph idx="1"/>
          </p:nvPr>
        </p:nvSpPr>
        <p:spPr>
          <a:xfrm>
            <a:off x="340822" y="1197034"/>
            <a:ext cx="11454938" cy="5536275"/>
          </a:xfrm>
        </p:spPr>
        <p:txBody>
          <a:bodyPr>
            <a:normAutofit fontScale="92500" lnSpcReduction="20000"/>
          </a:bodyPr>
          <a:lstStyle/>
          <a:p>
            <a:pPr marL="0" indent="0">
              <a:buNone/>
            </a:pPr>
            <a:r>
              <a:rPr lang="en-IN" b="1" i="0" dirty="0">
                <a:solidFill>
                  <a:srgbClr val="01348D"/>
                </a:solidFill>
                <a:effectLst/>
                <a:highlight>
                  <a:srgbClr val="FFFFFF"/>
                </a:highlight>
              </a:rPr>
              <a:t>Ensuring High-Quality Data</a:t>
            </a:r>
          </a:p>
          <a:p>
            <a:r>
              <a:rPr lang="en-US" b="0" i="0" dirty="0">
                <a:solidFill>
                  <a:srgbClr val="535353"/>
                </a:solidFill>
                <a:effectLst/>
                <a:highlight>
                  <a:srgbClr val="FFFFFF"/>
                </a:highlight>
              </a:rPr>
              <a:t>Data preprocessing influences the accuracy of analysis directly.</a:t>
            </a:r>
          </a:p>
          <a:p>
            <a:r>
              <a:rPr lang="en-US" b="0" i="0" dirty="0">
                <a:solidFill>
                  <a:srgbClr val="535353"/>
                </a:solidFill>
                <a:effectLst/>
                <a:highlight>
                  <a:srgbClr val="FFFFFF"/>
                </a:highlight>
              </a:rPr>
              <a:t> Preprocessed data, devoid of irrelevant noise and inconsistencies, allows models to discern and learn from important features, enhancing prediction accuracy and decision-making prowess.</a:t>
            </a:r>
          </a:p>
          <a:p>
            <a:pPr marL="0" indent="0">
              <a:buNone/>
            </a:pPr>
            <a:r>
              <a:rPr lang="en-US" b="1" i="0" dirty="0">
                <a:solidFill>
                  <a:srgbClr val="01348D"/>
                </a:solidFill>
                <a:effectLst/>
                <a:highlight>
                  <a:srgbClr val="FFFFFF"/>
                </a:highlight>
              </a:rPr>
              <a:t>Refining Model Accuracy and Performance</a:t>
            </a:r>
          </a:p>
          <a:p>
            <a:pPr algn="l"/>
            <a:r>
              <a:rPr lang="en-US" b="0" i="0" dirty="0">
                <a:solidFill>
                  <a:srgbClr val="535353"/>
                </a:solidFill>
                <a:effectLst/>
                <a:highlight>
                  <a:srgbClr val="FFFFFF"/>
                </a:highlight>
              </a:rPr>
              <a:t>Preprocessing data in machine learning allows us to remove many obstacles that can hinder model performance. Doing so helps us make more accurate, reliable, and robust predictions.</a:t>
            </a:r>
          </a:p>
          <a:p>
            <a:pPr algn="l"/>
            <a:r>
              <a:rPr lang="en-US" b="0" i="0" dirty="0">
                <a:solidFill>
                  <a:srgbClr val="535353"/>
                </a:solidFill>
                <a:effectLst/>
                <a:highlight>
                  <a:srgbClr val="FFFFFF"/>
                </a:highlight>
              </a:rPr>
              <a:t>Preprocessing guards against </a:t>
            </a:r>
            <a:r>
              <a:rPr lang="en-US" b="1" i="0" dirty="0">
                <a:solidFill>
                  <a:srgbClr val="535353"/>
                </a:solidFill>
                <a:effectLst/>
                <a:highlight>
                  <a:srgbClr val="FFFFFF"/>
                </a:highlight>
              </a:rPr>
              <a:t>overfitting,</a:t>
            </a:r>
            <a:r>
              <a:rPr lang="en-US" b="0" i="0" dirty="0">
                <a:solidFill>
                  <a:srgbClr val="535353"/>
                </a:solidFill>
                <a:effectLst/>
                <a:highlight>
                  <a:srgbClr val="FFFFFF"/>
                </a:highlight>
              </a:rPr>
              <a:t> where a model might otherwise internalize the noise as part of the signal, compromising its ability to generalize to new data. </a:t>
            </a:r>
          </a:p>
          <a:p>
            <a:pPr algn="l"/>
            <a:r>
              <a:rPr lang="en-US" b="0" i="0" dirty="0">
                <a:solidFill>
                  <a:srgbClr val="535353"/>
                </a:solidFill>
                <a:effectLst/>
                <a:highlight>
                  <a:srgbClr val="FFFFFF"/>
                </a:highlight>
              </a:rPr>
              <a:t>Techniques like normalization and feature scaling foster a model’s adaptability.</a:t>
            </a:r>
          </a:p>
          <a:p>
            <a:pPr algn="l"/>
            <a:r>
              <a:rPr lang="en-US" b="1" i="0" dirty="0">
                <a:solidFill>
                  <a:srgbClr val="535353"/>
                </a:solidFill>
                <a:effectLst/>
                <a:highlight>
                  <a:srgbClr val="FFFFFF"/>
                </a:highlight>
              </a:rPr>
              <a:t>Feature engineering</a:t>
            </a:r>
            <a:r>
              <a:rPr lang="en-US" b="0" i="0" dirty="0">
                <a:solidFill>
                  <a:srgbClr val="535353"/>
                </a:solidFill>
                <a:effectLst/>
                <a:highlight>
                  <a:srgbClr val="FFFFFF"/>
                </a:highlight>
              </a:rPr>
              <a:t>, an essential facet of model development, is greatly facilitated by preprocessing. It enables innovative features from existing data, refining model performance.</a:t>
            </a:r>
          </a:p>
          <a:p>
            <a:pPr marL="0" indent="0">
              <a:buNone/>
            </a:pPr>
            <a:endParaRPr lang="en-IN" dirty="0"/>
          </a:p>
        </p:txBody>
      </p:sp>
    </p:spTree>
    <p:extLst>
      <p:ext uri="{BB962C8B-B14F-4D97-AF65-F5344CB8AC3E}">
        <p14:creationId xmlns:p14="http://schemas.microsoft.com/office/powerpoint/2010/main" val="3160994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2271</TotalTime>
  <Words>3804</Words>
  <Application>Microsoft Office PowerPoint</Application>
  <PresentationFormat>Widescreen</PresentationFormat>
  <Paragraphs>242</Paragraphs>
  <Slides>69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69</vt:i4>
      </vt:variant>
    </vt:vector>
  </HeadingPairs>
  <TitlesOfParts>
    <vt:vector size="80" baseType="lpstr">
      <vt:lpstr>-apple-system</vt:lpstr>
      <vt:lpstr>Arial</vt:lpstr>
      <vt:lpstr>Calibri</vt:lpstr>
      <vt:lpstr>Calibri Light</vt:lpstr>
      <vt:lpstr>CMR10</vt:lpstr>
      <vt:lpstr>CMTI10</vt:lpstr>
      <vt:lpstr>Google Sans</vt:lpstr>
      <vt:lpstr>Lato</vt:lpstr>
      <vt:lpstr>Open Sans</vt:lpstr>
      <vt:lpstr>Plus Jakarta Sans</vt:lpstr>
      <vt:lpstr>Office Theme</vt:lpstr>
      <vt:lpstr>DATA -PREPROCESSING</vt:lpstr>
      <vt:lpstr>PowerPoint Presentation</vt:lpstr>
      <vt:lpstr>DATA PROFILING</vt:lpstr>
      <vt:lpstr>DATA CLEANSING</vt:lpstr>
      <vt:lpstr>DATA REDUCTION</vt:lpstr>
      <vt:lpstr>DATA TRANSFORMATION</vt:lpstr>
      <vt:lpstr>DATA ENRICHMENT</vt:lpstr>
      <vt:lpstr>DATA VALIDATION</vt:lpstr>
      <vt:lpstr>How is Data Preprocessing Used? </vt:lpstr>
      <vt:lpstr>PowerPoint Presentation</vt:lpstr>
      <vt:lpstr>Data Preprocessing Techniques</vt:lpstr>
      <vt:lpstr>PowerPoint Presentation</vt:lpstr>
      <vt:lpstr>PowerPoint Presentation</vt:lpstr>
      <vt:lpstr>Data Preprocessing Tools </vt:lpstr>
      <vt:lpstr>NOISY DATA</vt:lpstr>
      <vt:lpstr>Types of noisy data </vt:lpstr>
      <vt:lpstr>PowerPoint Presentation</vt:lpstr>
      <vt:lpstr>DATA TRANSFORMATION </vt:lpstr>
      <vt:lpstr>PowerPoint Presentation</vt:lpstr>
      <vt:lpstr>TYPES OF TRANSFORMATION</vt:lpstr>
      <vt:lpstr>PowerPoint Presentation</vt:lpstr>
      <vt:lpstr>PowerPoint Presentation</vt:lpstr>
      <vt:lpstr>PowerPoint Presentation</vt:lpstr>
      <vt:lpstr>CENTERING AND SCALING</vt:lpstr>
      <vt:lpstr>PowerPoint Presentation</vt:lpstr>
      <vt:lpstr>PowerPoint Presentation</vt:lpstr>
      <vt:lpstr>PowerPoint Presentation</vt:lpstr>
      <vt:lpstr>PowerPoint Presentation</vt:lpstr>
      <vt:lpstr>PowerPoint Presentation</vt:lpstr>
      <vt:lpstr>PowerPoint Presentation</vt:lpstr>
      <vt:lpstr>BOX – COX TRANSFORMATION</vt:lpstr>
      <vt:lpstr>PowerPoint Presentation</vt:lpstr>
      <vt:lpstr>PowerPoint Presentation</vt:lpstr>
      <vt:lpstr>TRANSFORMATION TO RESOLVE OUTLIERS</vt:lpstr>
      <vt:lpstr>PowerPoint Presentation</vt:lpstr>
      <vt:lpstr>DATA REDUCTION AND FEATURE EXTRACTION</vt:lpstr>
      <vt:lpstr>PRINCIPLE COMPONENT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INTERPRETING PC PLOTS</vt:lpstr>
      <vt:lpstr>PowerPoint Presentation</vt:lpstr>
      <vt:lpstr>PowerPoint Presentation</vt:lpstr>
      <vt:lpstr>PowerPoint Presentation</vt:lpstr>
      <vt:lpstr>DEALING WITH MISSING VALUES</vt:lpstr>
      <vt:lpstr>PowerPoint Presentation</vt:lpstr>
      <vt:lpstr>MECHANISUMS OF MISSING</vt:lpstr>
      <vt:lpstr>DATA IMPUTATION TECHNIQUES</vt:lpstr>
      <vt:lpstr>LIST  WISE DELETION</vt:lpstr>
      <vt:lpstr>MEAN MEDIAN MODE IMPUTATION</vt:lpstr>
      <vt:lpstr>MODEL BASED IMPUTATION</vt:lpstr>
      <vt:lpstr>DECK IMPUTATION</vt:lpstr>
      <vt:lpstr>LAST OBSERVED CARRIED FORWARD</vt:lpstr>
      <vt:lpstr>DATA BINNING</vt:lpstr>
      <vt:lpstr>PowerPoint Presentation</vt:lpstr>
      <vt:lpstr>PowerPoint Presentation</vt:lpstr>
      <vt:lpstr>PowerPoint Presentation</vt:lpstr>
      <vt:lpstr>DATA BINNING TECHNIQUES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Anjaly Aneesh</dc:creator>
  <cp:lastModifiedBy>Anjaly Aneesh</cp:lastModifiedBy>
  <cp:revision>20</cp:revision>
  <dcterms:created xsi:type="dcterms:W3CDTF">2024-07-18T06:26:17Z</dcterms:created>
  <dcterms:modified xsi:type="dcterms:W3CDTF">2024-08-07T06:16:26Z</dcterms:modified>
</cp:coreProperties>
</file>